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6" r:id="rId2"/>
    <p:sldId id="267" r:id="rId3"/>
    <p:sldId id="268" r:id="rId4"/>
    <p:sldId id="256" r:id="rId5"/>
    <p:sldId id="257" r:id="rId6"/>
    <p:sldId id="258" r:id="rId7"/>
    <p:sldId id="259" r:id="rId8"/>
    <p:sldId id="260" r:id="rId9"/>
    <p:sldId id="261" r:id="rId10"/>
    <p:sldId id="262" r:id="rId11"/>
    <p:sldId id="263" r:id="rId12"/>
    <p:sldId id="264" r:id="rId13"/>
    <p:sldId id="265" r:id="rId14"/>
    <p:sldId id="269"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765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2983-2A61-A17E-2AFC-7AF3E9FAD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17B0A-FEA1-C97D-6094-020F19C1C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955A8-14E9-E164-F30F-840DACCC22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E3E6BE-D146-9410-9A47-288861F6A8DC}"/>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5427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631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292704" y="1988715"/>
            <a:ext cx="14179296" cy="727030"/>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Autofit/>
          </a:bodyPr>
          <a:lstStyle/>
          <a:p>
            <a:pPr marL="822198" marR="840486">
              <a:spcBef>
                <a:spcPts val="18"/>
              </a:spcBef>
            </a:pPr>
            <a:r>
              <a:rPr lang="en-US" sz="3840" b="1" dirty="0">
                <a:latin typeface="Calibri" panose="020F0502020204030204" pitchFamily="34" charset="0"/>
                <a:ea typeface="Calibri" panose="020F0502020204030204" pitchFamily="34" charset="0"/>
                <a:cs typeface="Calibri" panose="020F0502020204030204" pitchFamily="34" charset="0"/>
              </a:rPr>
              <a:t>Training And Placement Process Automation			</a:t>
            </a:r>
            <a:endParaRPr lang="en-IN" sz="3840" b="1" spc="-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18" name="CustomShape 2"/>
          <p:cNvSpPr/>
          <p:nvPr/>
        </p:nvSpPr>
        <p:spPr>
          <a:xfrm>
            <a:off x="3814128" y="475200"/>
            <a:ext cx="10657872" cy="569808"/>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Autofit/>
          </a:bodyPr>
          <a:lstStyle/>
          <a:p>
            <a:pPr algn="r">
              <a:tabLst>
                <a:tab pos="0" algn="l"/>
              </a:tabLst>
            </a:pPr>
            <a:r>
              <a:rPr lang="en-US" sz="2160" b="1" spc="-1">
                <a:solidFill>
                  <a:srgbClr val="1C4587"/>
                </a:solidFill>
                <a:latin typeface="Arial"/>
                <a:ea typeface="Arial"/>
              </a:rPr>
              <a:t>KIET Group of Institutions, Ghaziabad</a:t>
            </a:r>
            <a:endParaRPr lang="en-IN" sz="2160" spc="-1">
              <a:solidFill>
                <a:srgbClr val="000000"/>
              </a:solidFill>
              <a:latin typeface="Arial"/>
            </a:endParaRPr>
          </a:p>
        </p:txBody>
      </p:sp>
      <p:sp>
        <p:nvSpPr>
          <p:cNvPr id="119" name="CustomShape 3"/>
          <p:cNvSpPr/>
          <p:nvPr/>
        </p:nvSpPr>
        <p:spPr>
          <a:xfrm>
            <a:off x="1256976" y="3253756"/>
            <a:ext cx="13373424" cy="3854464"/>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Autofit/>
          </a:bodyPr>
          <a:lstStyle/>
          <a:p>
            <a:pPr>
              <a:spcBef>
                <a:spcPts val="432"/>
              </a:spcBef>
              <a:tabLst>
                <a:tab pos="0" algn="l"/>
              </a:tabLst>
            </a:pPr>
            <a:r>
              <a:rPr lang="en-US" sz="2160" b="1" spc="-1" dirty="0">
                <a:solidFill>
                  <a:srgbClr val="000000"/>
                </a:solidFill>
                <a:latin typeface="Calibri"/>
                <a:ea typeface="Calibri"/>
              </a:rPr>
              <a:t>Group ID</a:t>
            </a:r>
            <a:r>
              <a:rPr lang="en-US" sz="2160" spc="-1" dirty="0">
                <a:solidFill>
                  <a:srgbClr val="000000"/>
                </a:solidFill>
                <a:latin typeface="Calibri"/>
                <a:ea typeface="Calibri"/>
              </a:rPr>
              <a:t>:	 </a:t>
            </a:r>
            <a:r>
              <a:rPr lang="en-US" sz="2160" spc="-1" dirty="0">
                <a:solidFill>
                  <a:srgbClr val="000000"/>
                </a:solidFill>
                <a:latin typeface="Calibri"/>
                <a:ea typeface="DejaVu Sans"/>
              </a:rPr>
              <a:t>PCSE25-63</a:t>
            </a:r>
          </a:p>
          <a:p>
            <a:pPr>
              <a:spcBef>
                <a:spcPts val="432"/>
              </a:spcBef>
              <a:tabLst>
                <a:tab pos="0" algn="l"/>
              </a:tabLst>
            </a:pPr>
            <a:endParaRPr lang="en-IN" sz="2160" spc="-1" dirty="0">
              <a:solidFill>
                <a:srgbClr val="000000"/>
              </a:solidFill>
              <a:latin typeface="Arial"/>
              <a:ea typeface="DejaVu Sans"/>
            </a:endParaRPr>
          </a:p>
          <a:p>
            <a:pPr>
              <a:lnSpc>
                <a:spcPct val="90000"/>
              </a:lnSpc>
              <a:spcBef>
                <a:spcPts val="432"/>
              </a:spcBef>
              <a:tabLst>
                <a:tab pos="0" algn="l"/>
              </a:tabLst>
            </a:pPr>
            <a:r>
              <a:rPr lang="en-US" sz="2160" b="1" spc="-1" dirty="0">
                <a:solidFill>
                  <a:srgbClr val="000000"/>
                </a:solidFill>
                <a:latin typeface="Calibri"/>
                <a:ea typeface="DejaVu Sans"/>
              </a:rPr>
              <a:t>Students Name: Shubham Verma, Abhishek Kumar Rai</a:t>
            </a:r>
          </a:p>
          <a:p>
            <a:pPr>
              <a:lnSpc>
                <a:spcPct val="90000"/>
              </a:lnSpc>
              <a:spcBef>
                <a:spcPts val="432"/>
              </a:spcBef>
              <a:tabLst>
                <a:tab pos="0" algn="l"/>
              </a:tabLst>
            </a:pPr>
            <a:r>
              <a:rPr lang="en-US" sz="2160" b="1" spc="-1" dirty="0">
                <a:solidFill>
                  <a:srgbClr val="000000"/>
                </a:solidFill>
                <a:latin typeface="Calibri"/>
                <a:ea typeface="Calibri"/>
              </a:rPr>
              <a:t>Semester	: 8	</a:t>
            </a:r>
          </a:p>
          <a:p>
            <a:pPr>
              <a:lnSpc>
                <a:spcPct val="90000"/>
              </a:lnSpc>
              <a:spcBef>
                <a:spcPts val="432"/>
              </a:spcBef>
              <a:tabLst>
                <a:tab pos="0" algn="l"/>
              </a:tabLst>
            </a:pPr>
            <a:r>
              <a:rPr lang="en-US" sz="2160" b="1" spc="-1" dirty="0">
                <a:solidFill>
                  <a:srgbClr val="000000"/>
                </a:solidFill>
                <a:latin typeface="Calibri"/>
                <a:ea typeface="Calibri"/>
              </a:rPr>
              <a:t>Department: Computer Science and Engineering</a:t>
            </a:r>
            <a:endParaRPr lang="en-IN" sz="2160" spc="-1" dirty="0">
              <a:solidFill>
                <a:srgbClr val="000000"/>
              </a:solidFill>
              <a:latin typeface="Arial"/>
            </a:endParaRPr>
          </a:p>
          <a:p>
            <a:pPr>
              <a:lnSpc>
                <a:spcPct val="90000"/>
              </a:lnSpc>
              <a:spcBef>
                <a:spcPts val="432"/>
              </a:spcBef>
              <a:tabLst>
                <a:tab pos="0" algn="l"/>
              </a:tabLst>
            </a:pPr>
            <a:endParaRPr lang="en-IN" sz="2160" spc="-1" dirty="0">
              <a:solidFill>
                <a:srgbClr val="000000"/>
              </a:solidFill>
              <a:latin typeface="Arial"/>
            </a:endParaRPr>
          </a:p>
          <a:p>
            <a:pPr>
              <a:lnSpc>
                <a:spcPct val="90000"/>
              </a:lnSpc>
              <a:spcBef>
                <a:spcPts val="432"/>
              </a:spcBef>
              <a:tabLst>
                <a:tab pos="0" algn="l"/>
              </a:tabLst>
            </a:pPr>
            <a:r>
              <a:rPr lang="en-US" sz="2160" b="1" spc="-1" dirty="0">
                <a:solidFill>
                  <a:srgbClr val="000000"/>
                </a:solidFill>
                <a:latin typeface="Calibri"/>
                <a:ea typeface="Calibri"/>
              </a:rPr>
              <a:t>Name of Project Guide	: </a:t>
            </a:r>
            <a:r>
              <a:rPr lang="en-US" sz="2160" dirty="0">
                <a:solidFill>
                  <a:srgbClr val="000000"/>
                </a:solidFill>
                <a:latin typeface="Times New Roman" panose="02020603050405020304" pitchFamily="18" charset="0"/>
              </a:rPr>
              <a:t>Prof. </a:t>
            </a:r>
            <a:r>
              <a:rPr lang="en-IN" sz="2160" dirty="0">
                <a:solidFill>
                  <a:srgbClr val="000000"/>
                </a:solidFill>
                <a:latin typeface="Times New Roman" panose="02020603050405020304" pitchFamily="18" charset="0"/>
              </a:rPr>
              <a:t>Gaurav Parashar</a:t>
            </a:r>
            <a:endParaRPr lang="en-IN" sz="2160" spc="-1" dirty="0">
              <a:solidFill>
                <a:srgbClr val="000000"/>
              </a:solidFill>
              <a:latin typeface="Arial"/>
            </a:endParaRPr>
          </a:p>
          <a:p>
            <a:pPr>
              <a:lnSpc>
                <a:spcPct val="90000"/>
              </a:lnSpc>
              <a:spcBef>
                <a:spcPts val="432"/>
              </a:spcBef>
              <a:tabLst>
                <a:tab pos="0" algn="l"/>
              </a:tabLst>
            </a:pPr>
            <a:r>
              <a:rPr lang="en-US" sz="2160" b="1" spc="-1" dirty="0">
                <a:solidFill>
                  <a:srgbClr val="000000"/>
                </a:solidFill>
                <a:latin typeface="Calibri"/>
                <a:ea typeface="Calibri"/>
              </a:rPr>
              <a:t>Date of Presentation	: 24/05/2025</a:t>
            </a:r>
            <a:endParaRPr lang="en-IN" sz="2160" spc="-1" dirty="0">
              <a:solidFill>
                <a:srgbClr val="000000"/>
              </a:solidFill>
              <a:latin typeface="Arial"/>
            </a:endParaRPr>
          </a:p>
        </p:txBody>
      </p:sp>
      <p:sp>
        <p:nvSpPr>
          <p:cNvPr id="121" name="CustomShape 5"/>
          <p:cNvSpPr/>
          <p:nvPr/>
        </p:nvSpPr>
        <p:spPr>
          <a:xfrm>
            <a:off x="13192848" y="7627824"/>
            <a:ext cx="416448" cy="422928"/>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ctr">
            <a:noAutofit/>
          </a:bodyPr>
          <a:lstStyle/>
          <a:p>
            <a:pPr algn="r">
              <a:tabLst>
                <a:tab pos="0" algn="l"/>
              </a:tabLst>
            </a:pPr>
            <a:fld id="{51D2646A-3058-4677-AD42-FB53A28AC298}" type="slidenum">
              <a:rPr lang="en-US" sz="1440" spc="-1">
                <a:solidFill>
                  <a:srgbClr val="888888"/>
                </a:solidFill>
                <a:latin typeface="Arial"/>
                <a:ea typeface="Arial"/>
              </a:rPr>
              <a:pPr algn="r">
                <a:tabLst>
                  <a:tab pos="0" algn="l"/>
                </a:tabLst>
              </a:pPr>
              <a:t>1</a:t>
            </a:fld>
            <a:endParaRPr lang="en-IN" sz="1440" spc="-1">
              <a:solidFill>
                <a:srgbClr val="000000"/>
              </a:solidFill>
              <a:latin typeface="Arial"/>
            </a:endParaRPr>
          </a:p>
        </p:txBody>
      </p:sp>
      <p:pic>
        <p:nvPicPr>
          <p:cNvPr id="3" name="Picture 2">
            <a:extLst>
              <a:ext uri="{FF2B5EF4-FFF2-40B4-BE49-F238E27FC236}">
                <a16:creationId xmlns:a16="http://schemas.microsoft.com/office/drawing/2014/main" id="{748EF0F5-9F02-C35E-3EED-08CDC75F9E8E}"/>
              </a:ext>
            </a:extLst>
          </p:cNvPr>
          <p:cNvPicPr>
            <a:picLocks noChangeAspect="1"/>
          </p:cNvPicPr>
          <p:nvPr/>
        </p:nvPicPr>
        <p:blipFill>
          <a:blip r:embed="rId2"/>
          <a:stretch>
            <a:fillRect/>
          </a:stretch>
        </p:blipFill>
        <p:spPr>
          <a:xfrm>
            <a:off x="0" y="0"/>
            <a:ext cx="3933825" cy="16287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638907" y="21082"/>
            <a:ext cx="9991493" cy="1927971"/>
          </a:xfrm>
          <a:prstGeom prst="rect">
            <a:avLst/>
          </a:prstGeom>
        </p:spPr>
      </p:pic>
      <p:sp>
        <p:nvSpPr>
          <p:cNvPr id="3" name="Text 0"/>
          <p:cNvSpPr/>
          <p:nvPr/>
        </p:nvSpPr>
        <p:spPr>
          <a:xfrm>
            <a:off x="713423" y="3108722"/>
            <a:ext cx="4796552" cy="599599"/>
          </a:xfrm>
          <a:prstGeom prst="rect">
            <a:avLst/>
          </a:prstGeom>
          <a:noFill/>
          <a:ln/>
        </p:spPr>
        <p:txBody>
          <a:bodyPr wrap="none" lIns="0" tIns="0" rIns="0" bIns="0" rtlCol="0" anchor="t"/>
          <a:lstStyle/>
          <a:p>
            <a:pPr marL="0" indent="0">
              <a:lnSpc>
                <a:spcPts val="4700"/>
              </a:lnSpc>
              <a:buNone/>
            </a:pPr>
            <a:r>
              <a:rPr lang="en-US" sz="3750" kern="0" spc="-76" dirty="0">
                <a:solidFill>
                  <a:srgbClr val="000000"/>
                </a:solidFill>
                <a:latin typeface="Source Serif Pro Semi Bold" pitchFamily="34" charset="0"/>
                <a:ea typeface="Source Serif Pro Semi Bold" pitchFamily="34" charset="-122"/>
                <a:cs typeface="Source Serif Pro Semi Bold" pitchFamily="34" charset="-120"/>
              </a:rPr>
              <a:t>Recruiter Module</a:t>
            </a:r>
            <a:endParaRPr lang="en-US" sz="3750" dirty="0"/>
          </a:p>
        </p:txBody>
      </p:sp>
      <p:sp>
        <p:nvSpPr>
          <p:cNvPr id="4" name="Shape 1"/>
          <p:cNvSpPr/>
          <p:nvPr/>
        </p:nvSpPr>
        <p:spPr>
          <a:xfrm>
            <a:off x="713423" y="6005513"/>
            <a:ext cx="13203555" cy="22860"/>
          </a:xfrm>
          <a:prstGeom prst="roundRect">
            <a:avLst>
              <a:gd name="adj" fmla="val 374542"/>
            </a:avLst>
          </a:prstGeom>
          <a:solidFill>
            <a:srgbClr val="D6BADD"/>
          </a:solidFill>
          <a:ln/>
        </p:spPr>
      </p:sp>
      <p:sp>
        <p:nvSpPr>
          <p:cNvPr id="5" name="Shape 2"/>
          <p:cNvSpPr/>
          <p:nvPr/>
        </p:nvSpPr>
        <p:spPr>
          <a:xfrm>
            <a:off x="3951923" y="5292090"/>
            <a:ext cx="22860" cy="713422"/>
          </a:xfrm>
          <a:prstGeom prst="roundRect">
            <a:avLst>
              <a:gd name="adj" fmla="val 374542"/>
            </a:avLst>
          </a:prstGeom>
          <a:solidFill>
            <a:srgbClr val="D6BADD"/>
          </a:solidFill>
          <a:ln/>
        </p:spPr>
      </p:sp>
      <p:sp>
        <p:nvSpPr>
          <p:cNvPr id="6" name="Shape 3"/>
          <p:cNvSpPr/>
          <p:nvPr/>
        </p:nvSpPr>
        <p:spPr>
          <a:xfrm>
            <a:off x="3734038" y="5776198"/>
            <a:ext cx="458629" cy="458629"/>
          </a:xfrm>
          <a:prstGeom prst="roundRect">
            <a:avLst>
              <a:gd name="adj" fmla="val 18669"/>
            </a:avLst>
          </a:prstGeom>
          <a:solidFill>
            <a:srgbClr val="F0D4F7"/>
          </a:solidFill>
          <a:ln w="7620">
            <a:solidFill>
              <a:srgbClr val="D6BADD"/>
            </a:solidFill>
            <a:prstDash val="solid"/>
          </a:ln>
        </p:spPr>
      </p:sp>
      <p:sp>
        <p:nvSpPr>
          <p:cNvPr id="7" name="Text 4"/>
          <p:cNvSpPr/>
          <p:nvPr/>
        </p:nvSpPr>
        <p:spPr>
          <a:xfrm>
            <a:off x="3891439" y="5861566"/>
            <a:ext cx="143828" cy="287774"/>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50" dirty="0"/>
          </a:p>
        </p:txBody>
      </p:sp>
      <p:sp>
        <p:nvSpPr>
          <p:cNvPr id="8" name="Text 5"/>
          <p:cNvSpPr/>
          <p:nvPr/>
        </p:nvSpPr>
        <p:spPr>
          <a:xfrm>
            <a:off x="2764155" y="4014073"/>
            <a:ext cx="2398276" cy="299680"/>
          </a:xfrm>
          <a:prstGeom prst="rect">
            <a:avLst/>
          </a:prstGeom>
          <a:noFill/>
          <a:ln/>
        </p:spPr>
        <p:txBody>
          <a:bodyPr wrap="none" lIns="0" tIns="0" rIns="0" bIns="0" rtlCol="0" anchor="t"/>
          <a:lstStyle/>
          <a:p>
            <a:pPr marL="0" indent="0" algn="ctr">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Candidate Search</a:t>
            </a:r>
            <a:endParaRPr lang="en-US" sz="1850" dirty="0"/>
          </a:p>
        </p:txBody>
      </p:sp>
      <p:sp>
        <p:nvSpPr>
          <p:cNvPr id="9" name="Text 6"/>
          <p:cNvSpPr/>
          <p:nvPr/>
        </p:nvSpPr>
        <p:spPr>
          <a:xfrm>
            <a:off x="917258" y="4436031"/>
            <a:ext cx="6092190" cy="652224"/>
          </a:xfrm>
          <a:prstGeom prst="rect">
            <a:avLst/>
          </a:prstGeom>
          <a:noFill/>
          <a:ln/>
        </p:spPr>
        <p:txBody>
          <a:bodyPr wrap="square" lIns="0" tIns="0" rIns="0" bIns="0" rtlCol="0" anchor="t"/>
          <a:lstStyle/>
          <a:p>
            <a:pPr marL="0" indent="0" algn="ctr">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Recruiters can search and filter candidate profiles based on skills, experience, and other criteria.</a:t>
            </a:r>
            <a:endParaRPr lang="en-US" sz="1600" dirty="0"/>
          </a:p>
        </p:txBody>
      </p:sp>
      <p:sp>
        <p:nvSpPr>
          <p:cNvPr id="10" name="Shape 7"/>
          <p:cNvSpPr/>
          <p:nvPr/>
        </p:nvSpPr>
        <p:spPr>
          <a:xfrm>
            <a:off x="7303770" y="6005513"/>
            <a:ext cx="22860" cy="713422"/>
          </a:xfrm>
          <a:prstGeom prst="roundRect">
            <a:avLst>
              <a:gd name="adj" fmla="val 374542"/>
            </a:avLst>
          </a:prstGeom>
          <a:solidFill>
            <a:srgbClr val="D6BADD"/>
          </a:solidFill>
          <a:ln/>
        </p:spPr>
      </p:sp>
      <p:sp>
        <p:nvSpPr>
          <p:cNvPr id="11" name="Shape 8"/>
          <p:cNvSpPr/>
          <p:nvPr/>
        </p:nvSpPr>
        <p:spPr>
          <a:xfrm>
            <a:off x="7085886" y="5776198"/>
            <a:ext cx="458629" cy="458629"/>
          </a:xfrm>
          <a:prstGeom prst="roundRect">
            <a:avLst>
              <a:gd name="adj" fmla="val 18669"/>
            </a:avLst>
          </a:prstGeom>
          <a:solidFill>
            <a:srgbClr val="F0D4F7"/>
          </a:solidFill>
          <a:ln w="7620">
            <a:solidFill>
              <a:srgbClr val="D6BADD"/>
            </a:solidFill>
            <a:prstDash val="solid"/>
          </a:ln>
        </p:spPr>
      </p:sp>
      <p:sp>
        <p:nvSpPr>
          <p:cNvPr id="12" name="Text 9"/>
          <p:cNvSpPr/>
          <p:nvPr/>
        </p:nvSpPr>
        <p:spPr>
          <a:xfrm>
            <a:off x="7243286" y="5861566"/>
            <a:ext cx="143828" cy="287774"/>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50" dirty="0"/>
          </a:p>
        </p:txBody>
      </p:sp>
      <p:sp>
        <p:nvSpPr>
          <p:cNvPr id="13" name="Text 10"/>
          <p:cNvSpPr/>
          <p:nvPr/>
        </p:nvSpPr>
        <p:spPr>
          <a:xfrm>
            <a:off x="6116003" y="6922770"/>
            <a:ext cx="2398276" cy="299680"/>
          </a:xfrm>
          <a:prstGeom prst="rect">
            <a:avLst/>
          </a:prstGeom>
          <a:noFill/>
          <a:ln/>
        </p:spPr>
        <p:txBody>
          <a:bodyPr wrap="none" lIns="0" tIns="0" rIns="0" bIns="0" rtlCol="0" anchor="t"/>
          <a:lstStyle/>
          <a:p>
            <a:pPr marL="0" indent="0" algn="ctr">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Interview Scheduling</a:t>
            </a:r>
            <a:endParaRPr lang="en-US" sz="1850" dirty="0"/>
          </a:p>
        </p:txBody>
      </p:sp>
      <p:sp>
        <p:nvSpPr>
          <p:cNvPr id="14" name="Text 11"/>
          <p:cNvSpPr/>
          <p:nvPr/>
        </p:nvSpPr>
        <p:spPr>
          <a:xfrm>
            <a:off x="4269105" y="7344728"/>
            <a:ext cx="6092190" cy="326112"/>
          </a:xfrm>
          <a:prstGeom prst="rect">
            <a:avLst/>
          </a:prstGeom>
          <a:noFill/>
          <a:ln/>
        </p:spPr>
        <p:txBody>
          <a:bodyPr wrap="none" lIns="0" tIns="0" rIns="0" bIns="0" rtlCol="0" anchor="t"/>
          <a:lstStyle/>
          <a:p>
            <a:pPr marL="0" indent="0" algn="ctr">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Recruiters can schedule interviews with shortlisted candidates.</a:t>
            </a:r>
            <a:endParaRPr lang="en-US" sz="1600" dirty="0"/>
          </a:p>
        </p:txBody>
      </p:sp>
      <p:sp>
        <p:nvSpPr>
          <p:cNvPr id="15" name="Shape 12"/>
          <p:cNvSpPr/>
          <p:nvPr/>
        </p:nvSpPr>
        <p:spPr>
          <a:xfrm>
            <a:off x="10655618" y="5292090"/>
            <a:ext cx="22860" cy="713422"/>
          </a:xfrm>
          <a:prstGeom prst="roundRect">
            <a:avLst>
              <a:gd name="adj" fmla="val 374542"/>
            </a:avLst>
          </a:prstGeom>
          <a:solidFill>
            <a:srgbClr val="D6BADD"/>
          </a:solidFill>
          <a:ln/>
        </p:spPr>
      </p:sp>
      <p:sp>
        <p:nvSpPr>
          <p:cNvPr id="16" name="Shape 13"/>
          <p:cNvSpPr/>
          <p:nvPr/>
        </p:nvSpPr>
        <p:spPr>
          <a:xfrm>
            <a:off x="10437733" y="5776198"/>
            <a:ext cx="458629" cy="458629"/>
          </a:xfrm>
          <a:prstGeom prst="roundRect">
            <a:avLst>
              <a:gd name="adj" fmla="val 18669"/>
            </a:avLst>
          </a:prstGeom>
          <a:solidFill>
            <a:srgbClr val="F0D4F7"/>
          </a:solidFill>
          <a:ln w="7620">
            <a:solidFill>
              <a:srgbClr val="D6BADD"/>
            </a:solidFill>
            <a:prstDash val="solid"/>
          </a:ln>
        </p:spPr>
      </p:sp>
      <p:sp>
        <p:nvSpPr>
          <p:cNvPr id="17" name="Text 14"/>
          <p:cNvSpPr/>
          <p:nvPr/>
        </p:nvSpPr>
        <p:spPr>
          <a:xfrm>
            <a:off x="10595134" y="5861566"/>
            <a:ext cx="143828" cy="287774"/>
          </a:xfrm>
          <a:prstGeom prst="rect">
            <a:avLst/>
          </a:prstGeom>
          <a:noFill/>
          <a:ln/>
        </p:spPr>
        <p:txBody>
          <a:bodyPr wrap="none" lIns="0" tIns="0" rIns="0" bIns="0" rtlCol="0" anchor="t"/>
          <a:lstStyle/>
          <a:p>
            <a:pPr marL="0" indent="0" algn="ctr">
              <a:lnSpc>
                <a:spcPts val="2250"/>
              </a:lnSpc>
              <a:buNone/>
            </a:pPr>
            <a:r>
              <a:rPr lang="en-US" sz="2250" kern="0" spc="-45"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50" dirty="0"/>
          </a:p>
        </p:txBody>
      </p:sp>
      <p:sp>
        <p:nvSpPr>
          <p:cNvPr id="18" name="Text 15"/>
          <p:cNvSpPr/>
          <p:nvPr/>
        </p:nvSpPr>
        <p:spPr>
          <a:xfrm>
            <a:off x="9467850" y="4014073"/>
            <a:ext cx="2398276" cy="299680"/>
          </a:xfrm>
          <a:prstGeom prst="rect">
            <a:avLst/>
          </a:prstGeom>
          <a:noFill/>
          <a:ln/>
        </p:spPr>
        <p:txBody>
          <a:bodyPr wrap="none" lIns="0" tIns="0" rIns="0" bIns="0" rtlCol="0" anchor="t"/>
          <a:lstStyle/>
          <a:p>
            <a:pPr marL="0" indent="0" algn="ctr">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Placement Decisions</a:t>
            </a:r>
            <a:endParaRPr lang="en-US" sz="1850" dirty="0"/>
          </a:p>
        </p:txBody>
      </p:sp>
      <p:sp>
        <p:nvSpPr>
          <p:cNvPr id="19" name="Text 16"/>
          <p:cNvSpPr/>
          <p:nvPr/>
        </p:nvSpPr>
        <p:spPr>
          <a:xfrm>
            <a:off x="7620953" y="4436031"/>
            <a:ext cx="6092190" cy="652224"/>
          </a:xfrm>
          <a:prstGeom prst="rect">
            <a:avLst/>
          </a:prstGeom>
          <a:noFill/>
          <a:ln/>
        </p:spPr>
        <p:txBody>
          <a:bodyPr wrap="square" lIns="0" tIns="0" rIns="0" bIns="0" rtlCol="0" anchor="t"/>
          <a:lstStyle/>
          <a:p>
            <a:pPr marL="0" indent="0" algn="ctr">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Recruiters can make placement decisions and communicate with candidates.</a:t>
            </a:r>
            <a:endParaRPr lang="en-US" sz="1600" dirty="0"/>
          </a:p>
        </p:txBody>
      </p:sp>
      <p:pic>
        <p:nvPicPr>
          <p:cNvPr id="21" name="Picture 20">
            <a:extLst>
              <a:ext uri="{FF2B5EF4-FFF2-40B4-BE49-F238E27FC236}">
                <a16:creationId xmlns:a16="http://schemas.microsoft.com/office/drawing/2014/main" id="{4CDD800A-6B29-B124-7D11-85B4DFDD87E6}"/>
              </a:ext>
            </a:extLst>
          </p:cNvPr>
          <p:cNvPicPr>
            <a:picLocks noChangeAspect="1"/>
          </p:cNvPicPr>
          <p:nvPr/>
        </p:nvPicPr>
        <p:blipFill>
          <a:blip r:embed="rId4"/>
          <a:stretch>
            <a:fillRect/>
          </a:stretch>
        </p:blipFill>
        <p:spPr>
          <a:xfrm>
            <a:off x="100893" y="34965"/>
            <a:ext cx="3934374" cy="16290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9603" y="1517333"/>
            <a:ext cx="5083254" cy="635318"/>
          </a:xfrm>
          <a:prstGeom prst="rect">
            <a:avLst/>
          </a:prstGeom>
          <a:noFill/>
          <a:ln/>
        </p:spPr>
        <p:txBody>
          <a:bodyPr wrap="none" lIns="0" tIns="0" rIns="0" bIns="0" rtlCol="0" anchor="t"/>
          <a:lstStyle/>
          <a:p>
            <a:pPr marL="0" indent="0">
              <a:lnSpc>
                <a:spcPts val="5000"/>
              </a:lnSpc>
              <a:buNone/>
            </a:pPr>
            <a:r>
              <a:rPr lang="en-US" sz="4000" kern="0" spc="-80" dirty="0">
                <a:solidFill>
                  <a:srgbClr val="000000"/>
                </a:solidFill>
                <a:latin typeface="Source Serif Pro Semi Bold" pitchFamily="34" charset="0"/>
                <a:ea typeface="Source Serif Pro Semi Bold" pitchFamily="34" charset="-122"/>
                <a:cs typeface="Source Serif Pro Semi Bold" pitchFamily="34" charset="-120"/>
              </a:rPr>
              <a:t>Tech Stack</a:t>
            </a:r>
            <a:endParaRPr lang="en-US" sz="4000" dirty="0"/>
          </a:p>
        </p:txBody>
      </p:sp>
      <p:pic>
        <p:nvPicPr>
          <p:cNvPr id="3" name="Image 0" descr="preencoded.png"/>
          <p:cNvPicPr>
            <a:picLocks noChangeAspect="1"/>
          </p:cNvPicPr>
          <p:nvPr/>
        </p:nvPicPr>
        <p:blipFill>
          <a:blip r:embed="rId3"/>
          <a:stretch>
            <a:fillRect/>
          </a:stretch>
        </p:blipFill>
        <p:spPr>
          <a:xfrm>
            <a:off x="3223855" y="2117765"/>
            <a:ext cx="1623298" cy="1224915"/>
          </a:xfrm>
          <a:prstGeom prst="rect">
            <a:avLst/>
          </a:prstGeom>
        </p:spPr>
      </p:pic>
      <p:sp>
        <p:nvSpPr>
          <p:cNvPr id="4" name="Text 1"/>
          <p:cNvSpPr/>
          <p:nvPr/>
        </p:nvSpPr>
        <p:spPr>
          <a:xfrm>
            <a:off x="3967877" y="2665571"/>
            <a:ext cx="135017" cy="431959"/>
          </a:xfrm>
          <a:prstGeom prst="rect">
            <a:avLst/>
          </a:prstGeom>
          <a:noFill/>
          <a:ln/>
        </p:spPr>
        <p:txBody>
          <a:bodyPr wrap="none" lIns="0" tIns="0" rIns="0" bIns="0" rtlCol="0" anchor="t"/>
          <a:lstStyle/>
          <a:p>
            <a:pPr marL="0" indent="0" algn="ctr">
              <a:lnSpc>
                <a:spcPts val="34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00" dirty="0"/>
          </a:p>
        </p:txBody>
      </p:sp>
      <p:sp>
        <p:nvSpPr>
          <p:cNvPr id="5" name="Text 2"/>
          <p:cNvSpPr/>
          <p:nvPr/>
        </p:nvSpPr>
        <p:spPr>
          <a:xfrm>
            <a:off x="5063133" y="2333744"/>
            <a:ext cx="2541627" cy="317659"/>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Node.js</a:t>
            </a:r>
            <a:endParaRPr lang="en-US" sz="2000" dirty="0"/>
          </a:p>
        </p:txBody>
      </p:sp>
      <p:sp>
        <p:nvSpPr>
          <p:cNvPr id="6" name="Text 3"/>
          <p:cNvSpPr/>
          <p:nvPr/>
        </p:nvSpPr>
        <p:spPr>
          <a:xfrm>
            <a:off x="5063133" y="2780943"/>
            <a:ext cx="6432709" cy="345758"/>
          </a:xfrm>
          <a:prstGeom prst="rect">
            <a:avLst/>
          </a:prstGeom>
          <a:noFill/>
          <a:ln/>
        </p:spPr>
        <p:txBody>
          <a:bodyPr wrap="non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The system is built on Node.js, a powerful JavaScript runtime environment.</a:t>
            </a:r>
            <a:endParaRPr lang="en-US" sz="1700" dirty="0"/>
          </a:p>
        </p:txBody>
      </p:sp>
      <p:sp>
        <p:nvSpPr>
          <p:cNvPr id="7" name="Shape 4"/>
          <p:cNvSpPr/>
          <p:nvPr/>
        </p:nvSpPr>
        <p:spPr>
          <a:xfrm>
            <a:off x="4901089" y="3354348"/>
            <a:ext cx="8919329" cy="15240"/>
          </a:xfrm>
          <a:prstGeom prst="roundRect">
            <a:avLst>
              <a:gd name="adj" fmla="val 595391"/>
            </a:avLst>
          </a:prstGeom>
          <a:solidFill>
            <a:srgbClr val="D6BADD"/>
          </a:solidFill>
          <a:ln/>
        </p:spPr>
      </p:sp>
      <p:pic>
        <p:nvPicPr>
          <p:cNvPr id="8" name="Image 1" descr="preencoded.png"/>
          <p:cNvPicPr>
            <a:picLocks noChangeAspect="1"/>
          </p:cNvPicPr>
          <p:nvPr/>
        </p:nvPicPr>
        <p:blipFill>
          <a:blip r:embed="rId4"/>
          <a:stretch>
            <a:fillRect/>
          </a:stretch>
        </p:blipFill>
        <p:spPr>
          <a:xfrm>
            <a:off x="2412206" y="3396615"/>
            <a:ext cx="3246715" cy="1224915"/>
          </a:xfrm>
          <a:prstGeom prst="rect">
            <a:avLst/>
          </a:prstGeom>
        </p:spPr>
      </p:pic>
      <p:sp>
        <p:nvSpPr>
          <p:cNvPr id="9" name="Text 5"/>
          <p:cNvSpPr/>
          <p:nvPr/>
        </p:nvSpPr>
        <p:spPr>
          <a:xfrm>
            <a:off x="3967996" y="3793093"/>
            <a:ext cx="135017" cy="431959"/>
          </a:xfrm>
          <a:prstGeom prst="rect">
            <a:avLst/>
          </a:prstGeom>
          <a:noFill/>
          <a:ln/>
        </p:spPr>
        <p:txBody>
          <a:bodyPr wrap="none" lIns="0" tIns="0" rIns="0" bIns="0" rtlCol="0" anchor="t"/>
          <a:lstStyle/>
          <a:p>
            <a:pPr marL="0" indent="0" algn="ctr">
              <a:lnSpc>
                <a:spcPts val="34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00" dirty="0"/>
          </a:p>
        </p:txBody>
      </p:sp>
      <p:sp>
        <p:nvSpPr>
          <p:cNvPr id="10" name="Text 6"/>
          <p:cNvSpPr/>
          <p:nvPr/>
        </p:nvSpPr>
        <p:spPr>
          <a:xfrm>
            <a:off x="5874901" y="3612594"/>
            <a:ext cx="2541627" cy="317659"/>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EJS</a:t>
            </a:r>
            <a:endParaRPr lang="en-US" sz="2000" dirty="0"/>
          </a:p>
        </p:txBody>
      </p:sp>
      <p:sp>
        <p:nvSpPr>
          <p:cNvPr id="11" name="Text 7"/>
          <p:cNvSpPr/>
          <p:nvPr/>
        </p:nvSpPr>
        <p:spPr>
          <a:xfrm>
            <a:off x="5874901" y="4059793"/>
            <a:ext cx="6256377" cy="345758"/>
          </a:xfrm>
          <a:prstGeom prst="rect">
            <a:avLst/>
          </a:prstGeom>
          <a:noFill/>
          <a:ln/>
        </p:spPr>
        <p:txBody>
          <a:bodyPr wrap="non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EJS provides dynamic templating capabilities for creating user interfaces.</a:t>
            </a:r>
            <a:endParaRPr lang="en-US" sz="1700" dirty="0"/>
          </a:p>
        </p:txBody>
      </p:sp>
      <p:sp>
        <p:nvSpPr>
          <p:cNvPr id="12" name="Shape 8"/>
          <p:cNvSpPr/>
          <p:nvPr/>
        </p:nvSpPr>
        <p:spPr>
          <a:xfrm>
            <a:off x="5712857" y="4633198"/>
            <a:ext cx="8107561" cy="15240"/>
          </a:xfrm>
          <a:prstGeom prst="roundRect">
            <a:avLst>
              <a:gd name="adj" fmla="val 595391"/>
            </a:avLst>
          </a:prstGeom>
          <a:solidFill>
            <a:srgbClr val="D6BADD"/>
          </a:solidFill>
          <a:ln/>
        </p:spPr>
      </p:sp>
      <p:pic>
        <p:nvPicPr>
          <p:cNvPr id="13" name="Image 2" descr="preencoded.png"/>
          <p:cNvPicPr>
            <a:picLocks noChangeAspect="1"/>
          </p:cNvPicPr>
          <p:nvPr/>
        </p:nvPicPr>
        <p:blipFill>
          <a:blip r:embed="rId5"/>
          <a:stretch>
            <a:fillRect/>
          </a:stretch>
        </p:blipFill>
        <p:spPr>
          <a:xfrm>
            <a:off x="1600438" y="4675465"/>
            <a:ext cx="4870132" cy="1224915"/>
          </a:xfrm>
          <a:prstGeom prst="rect">
            <a:avLst/>
          </a:prstGeom>
        </p:spPr>
      </p:pic>
      <p:sp>
        <p:nvSpPr>
          <p:cNvPr id="14" name="Text 9"/>
          <p:cNvSpPr/>
          <p:nvPr/>
        </p:nvSpPr>
        <p:spPr>
          <a:xfrm>
            <a:off x="3967996" y="5071943"/>
            <a:ext cx="135017" cy="431959"/>
          </a:xfrm>
          <a:prstGeom prst="rect">
            <a:avLst/>
          </a:prstGeom>
          <a:noFill/>
          <a:ln/>
        </p:spPr>
        <p:txBody>
          <a:bodyPr wrap="none" lIns="0" tIns="0" rIns="0" bIns="0" rtlCol="0" anchor="t"/>
          <a:lstStyle/>
          <a:p>
            <a:pPr marL="0" indent="0" algn="ctr">
              <a:lnSpc>
                <a:spcPts val="34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00" dirty="0"/>
          </a:p>
        </p:txBody>
      </p:sp>
      <p:sp>
        <p:nvSpPr>
          <p:cNvPr id="15" name="Text 10"/>
          <p:cNvSpPr/>
          <p:nvPr/>
        </p:nvSpPr>
        <p:spPr>
          <a:xfrm>
            <a:off x="6686550" y="4891445"/>
            <a:ext cx="2541627" cy="317659"/>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MongoDB</a:t>
            </a:r>
            <a:endParaRPr lang="en-US" sz="2000" dirty="0"/>
          </a:p>
        </p:txBody>
      </p:sp>
      <p:sp>
        <p:nvSpPr>
          <p:cNvPr id="16" name="Text 11"/>
          <p:cNvSpPr/>
          <p:nvPr/>
        </p:nvSpPr>
        <p:spPr>
          <a:xfrm>
            <a:off x="6686550" y="5338643"/>
            <a:ext cx="6943249" cy="345758"/>
          </a:xfrm>
          <a:prstGeom prst="rect">
            <a:avLst/>
          </a:prstGeom>
          <a:noFill/>
          <a:ln/>
        </p:spPr>
        <p:txBody>
          <a:bodyPr wrap="non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MongoDB serves as the database, providing efficient storage and retrieval of data.</a:t>
            </a:r>
            <a:endParaRPr lang="en-US" sz="1700" dirty="0"/>
          </a:p>
        </p:txBody>
      </p:sp>
      <p:sp>
        <p:nvSpPr>
          <p:cNvPr id="17" name="Shape 12"/>
          <p:cNvSpPr/>
          <p:nvPr/>
        </p:nvSpPr>
        <p:spPr>
          <a:xfrm>
            <a:off x="6524506" y="5912048"/>
            <a:ext cx="7295912" cy="15240"/>
          </a:xfrm>
          <a:prstGeom prst="roundRect">
            <a:avLst>
              <a:gd name="adj" fmla="val 595391"/>
            </a:avLst>
          </a:prstGeom>
          <a:solidFill>
            <a:srgbClr val="D6BADD"/>
          </a:solidFill>
          <a:ln/>
        </p:spPr>
      </p:sp>
      <p:pic>
        <p:nvPicPr>
          <p:cNvPr id="18" name="Image 3" descr="preencoded.png"/>
          <p:cNvPicPr>
            <a:picLocks noChangeAspect="1"/>
          </p:cNvPicPr>
          <p:nvPr/>
        </p:nvPicPr>
        <p:blipFill>
          <a:blip r:embed="rId6"/>
          <a:stretch>
            <a:fillRect/>
          </a:stretch>
        </p:blipFill>
        <p:spPr>
          <a:xfrm>
            <a:off x="788789" y="5954316"/>
            <a:ext cx="6493550" cy="1224915"/>
          </a:xfrm>
          <a:prstGeom prst="rect">
            <a:avLst/>
          </a:prstGeom>
        </p:spPr>
      </p:pic>
      <p:sp>
        <p:nvSpPr>
          <p:cNvPr id="19" name="Text 13"/>
          <p:cNvSpPr/>
          <p:nvPr/>
        </p:nvSpPr>
        <p:spPr>
          <a:xfrm>
            <a:off x="3967996" y="6350794"/>
            <a:ext cx="135017" cy="431959"/>
          </a:xfrm>
          <a:prstGeom prst="rect">
            <a:avLst/>
          </a:prstGeom>
          <a:noFill/>
          <a:ln/>
        </p:spPr>
        <p:txBody>
          <a:bodyPr wrap="none" lIns="0" tIns="0" rIns="0" bIns="0" rtlCol="0" anchor="t"/>
          <a:lstStyle/>
          <a:p>
            <a:pPr marL="0" indent="0" algn="ctr">
              <a:lnSpc>
                <a:spcPts val="34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100" dirty="0"/>
          </a:p>
        </p:txBody>
      </p:sp>
      <p:sp>
        <p:nvSpPr>
          <p:cNvPr id="20" name="Text 14"/>
          <p:cNvSpPr/>
          <p:nvPr/>
        </p:nvSpPr>
        <p:spPr>
          <a:xfrm>
            <a:off x="7498318" y="6170295"/>
            <a:ext cx="2541627" cy="317659"/>
          </a:xfrm>
          <a:prstGeom prst="rect">
            <a:avLst/>
          </a:prstGeom>
          <a:noFill/>
          <a:ln/>
        </p:spPr>
        <p:txBody>
          <a:bodyPr wrap="none" lIns="0" tIns="0" rIns="0" bIns="0" rtlCol="0" anchor="t"/>
          <a:lstStyle/>
          <a:p>
            <a:pPr marL="0" indent="0" algn="l">
              <a:lnSpc>
                <a:spcPts val="2500"/>
              </a:lnSpc>
              <a:buNone/>
            </a:pPr>
            <a:r>
              <a:rPr lang="en-US" sz="2000" kern="0" spc="-40" dirty="0">
                <a:solidFill>
                  <a:srgbClr val="272525"/>
                </a:solidFill>
                <a:latin typeface="Source Serif Pro Semi Bold" pitchFamily="34" charset="0"/>
                <a:ea typeface="Source Serif Pro Semi Bold" pitchFamily="34" charset="-122"/>
                <a:cs typeface="Source Serif Pro Semi Bold" pitchFamily="34" charset="-120"/>
              </a:rPr>
              <a:t>Cloudinary</a:t>
            </a:r>
            <a:endParaRPr lang="en-US" sz="2000" dirty="0"/>
          </a:p>
        </p:txBody>
      </p:sp>
      <p:sp>
        <p:nvSpPr>
          <p:cNvPr id="21" name="Text 15"/>
          <p:cNvSpPr/>
          <p:nvPr/>
        </p:nvSpPr>
        <p:spPr>
          <a:xfrm>
            <a:off x="7498318" y="6617494"/>
            <a:ext cx="5715238" cy="345758"/>
          </a:xfrm>
          <a:prstGeom prst="rect">
            <a:avLst/>
          </a:prstGeom>
          <a:noFill/>
          <a:ln/>
        </p:spPr>
        <p:txBody>
          <a:bodyPr wrap="none" lIns="0" tIns="0" rIns="0" bIns="0" rtlCol="0" anchor="t"/>
          <a:lstStyle/>
          <a:p>
            <a:pPr marL="0" indent="0" algn="l">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Cloudinary enables easy management and optimization of images.</a:t>
            </a:r>
            <a:endParaRPr lang="en-US" sz="1700" dirty="0"/>
          </a:p>
        </p:txBody>
      </p:sp>
      <p:pic>
        <p:nvPicPr>
          <p:cNvPr id="23" name="Picture 22">
            <a:extLst>
              <a:ext uri="{FF2B5EF4-FFF2-40B4-BE49-F238E27FC236}">
                <a16:creationId xmlns:a16="http://schemas.microsoft.com/office/drawing/2014/main" id="{A48D390D-65F5-921E-10EA-786990927B92}"/>
              </a:ext>
            </a:extLst>
          </p:cNvPr>
          <p:cNvPicPr>
            <a:picLocks noChangeAspect="1"/>
          </p:cNvPicPr>
          <p:nvPr/>
        </p:nvPicPr>
        <p:blipFill>
          <a:blip r:embed="rId7"/>
          <a:stretch>
            <a:fillRect/>
          </a:stretch>
        </p:blipFill>
        <p:spPr>
          <a:xfrm>
            <a:off x="101011" y="41857"/>
            <a:ext cx="3934374" cy="16290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074126"/>
            <a:ext cx="5163015" cy="6155474"/>
          </a:xfrm>
          <a:prstGeom prst="rect">
            <a:avLst/>
          </a:prstGeom>
        </p:spPr>
      </p:pic>
      <p:sp>
        <p:nvSpPr>
          <p:cNvPr id="3" name="Text 0"/>
          <p:cNvSpPr/>
          <p:nvPr/>
        </p:nvSpPr>
        <p:spPr>
          <a:xfrm>
            <a:off x="6100643" y="622459"/>
            <a:ext cx="4129683" cy="516255"/>
          </a:xfrm>
          <a:prstGeom prst="rect">
            <a:avLst/>
          </a:prstGeom>
          <a:noFill/>
          <a:ln/>
        </p:spPr>
        <p:txBody>
          <a:bodyPr wrap="none" lIns="0" tIns="0" rIns="0" bIns="0" rtlCol="0" anchor="t"/>
          <a:lstStyle/>
          <a:p>
            <a:pPr marL="0" indent="0">
              <a:lnSpc>
                <a:spcPts val="4050"/>
              </a:lnSpc>
              <a:buNone/>
            </a:pPr>
            <a:r>
              <a:rPr lang="en-US" sz="3250" kern="0" spc="-65" dirty="0">
                <a:solidFill>
                  <a:srgbClr val="000000"/>
                </a:solidFill>
                <a:latin typeface="Source Serif Pro Semi Bold" pitchFamily="34" charset="0"/>
                <a:ea typeface="Source Serif Pro Semi Bold" pitchFamily="34" charset="-122"/>
                <a:cs typeface="Source Serif Pro Semi Bold" pitchFamily="34" charset="-120"/>
              </a:rPr>
              <a:t>Impact</a:t>
            </a:r>
            <a:endParaRPr lang="en-US" sz="3250" dirty="0"/>
          </a:p>
        </p:txBody>
      </p:sp>
      <p:sp>
        <p:nvSpPr>
          <p:cNvPr id="4" name="Text 1"/>
          <p:cNvSpPr/>
          <p:nvPr/>
        </p:nvSpPr>
        <p:spPr>
          <a:xfrm>
            <a:off x="6100643" y="1489710"/>
            <a:ext cx="7915513" cy="579120"/>
          </a:xfrm>
          <a:prstGeom prst="rect">
            <a:avLst/>
          </a:prstGeom>
          <a:noFill/>
          <a:ln/>
        </p:spPr>
        <p:txBody>
          <a:bodyPr wrap="none" lIns="0" tIns="0" rIns="0" bIns="0" rtlCol="0" anchor="t"/>
          <a:lstStyle/>
          <a:p>
            <a:pPr marL="0" indent="0" algn="ctr">
              <a:lnSpc>
                <a:spcPts val="4550"/>
              </a:lnSpc>
              <a:buNone/>
            </a:pPr>
            <a:r>
              <a:rPr lang="en-US" sz="4550" kern="0" spc="-91" dirty="0">
                <a:solidFill>
                  <a:srgbClr val="272525"/>
                </a:solidFill>
                <a:latin typeface="Source Serif Pro Semi Bold" pitchFamily="34" charset="0"/>
                <a:ea typeface="Source Serif Pro Semi Bold" pitchFamily="34" charset="-122"/>
                <a:cs typeface="Source Serif Pro Semi Bold" pitchFamily="34" charset="-120"/>
              </a:rPr>
              <a:t>20%</a:t>
            </a:r>
            <a:endParaRPr lang="en-US" sz="4550" dirty="0"/>
          </a:p>
        </p:txBody>
      </p:sp>
      <p:sp>
        <p:nvSpPr>
          <p:cNvPr id="5" name="Text 2"/>
          <p:cNvSpPr/>
          <p:nvPr/>
        </p:nvSpPr>
        <p:spPr>
          <a:xfrm>
            <a:off x="9026009" y="2288143"/>
            <a:ext cx="2064782" cy="258008"/>
          </a:xfrm>
          <a:prstGeom prst="rect">
            <a:avLst/>
          </a:prstGeom>
          <a:noFill/>
          <a:ln/>
        </p:spPr>
        <p:txBody>
          <a:bodyPr wrap="none" lIns="0" tIns="0" rIns="0" bIns="0" rtlCol="0" anchor="t"/>
          <a:lstStyle/>
          <a:p>
            <a:pPr marL="0" indent="0" algn="ctr">
              <a:lnSpc>
                <a:spcPts val="2000"/>
              </a:lnSpc>
              <a:buNone/>
            </a:pPr>
            <a:r>
              <a:rPr lang="en-US" sz="1600" kern="0" spc="-33" dirty="0">
                <a:solidFill>
                  <a:srgbClr val="272525"/>
                </a:solidFill>
                <a:latin typeface="Source Serif Pro Semi Bold" pitchFamily="34" charset="0"/>
                <a:ea typeface="Source Serif Pro Semi Bold" pitchFamily="34" charset="-122"/>
                <a:cs typeface="Source Serif Pro Semi Bold" pitchFamily="34" charset="-120"/>
              </a:rPr>
              <a:t>Improved Efficiency</a:t>
            </a:r>
            <a:endParaRPr lang="en-US" sz="1600" dirty="0"/>
          </a:p>
        </p:txBody>
      </p:sp>
      <p:sp>
        <p:nvSpPr>
          <p:cNvPr id="6" name="Text 3"/>
          <p:cNvSpPr/>
          <p:nvPr/>
        </p:nvSpPr>
        <p:spPr>
          <a:xfrm>
            <a:off x="6100643" y="2651403"/>
            <a:ext cx="7915513" cy="561499"/>
          </a:xfrm>
          <a:prstGeom prst="rect">
            <a:avLst/>
          </a:prstGeom>
          <a:noFill/>
          <a:ln/>
        </p:spPr>
        <p:txBody>
          <a:bodyPr wrap="square" lIns="0" tIns="0" rIns="0" bIns="0" rtlCol="0" anchor="t"/>
          <a:lstStyle/>
          <a:p>
            <a:pPr marL="0" indent="0" algn="ctr">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system has significantly improved the efficiency of the placement process, reducing time spent on manual tasks.</a:t>
            </a:r>
            <a:endParaRPr lang="en-US" sz="1350" dirty="0"/>
          </a:p>
        </p:txBody>
      </p:sp>
      <p:sp>
        <p:nvSpPr>
          <p:cNvPr id="7" name="Text 4"/>
          <p:cNvSpPr/>
          <p:nvPr/>
        </p:nvSpPr>
        <p:spPr>
          <a:xfrm>
            <a:off x="6100643" y="3827145"/>
            <a:ext cx="7915513" cy="579120"/>
          </a:xfrm>
          <a:prstGeom prst="rect">
            <a:avLst/>
          </a:prstGeom>
          <a:noFill/>
          <a:ln/>
        </p:spPr>
        <p:txBody>
          <a:bodyPr wrap="none" lIns="0" tIns="0" rIns="0" bIns="0" rtlCol="0" anchor="t"/>
          <a:lstStyle/>
          <a:p>
            <a:pPr marL="0" indent="0" algn="ctr">
              <a:lnSpc>
                <a:spcPts val="4550"/>
              </a:lnSpc>
              <a:buNone/>
            </a:pPr>
            <a:r>
              <a:rPr lang="en-US" sz="4550" kern="0" spc="-91" dirty="0">
                <a:solidFill>
                  <a:srgbClr val="272525"/>
                </a:solidFill>
                <a:latin typeface="Source Serif Pro Semi Bold" pitchFamily="34" charset="0"/>
                <a:ea typeface="Source Serif Pro Semi Bold" pitchFamily="34" charset="-122"/>
                <a:cs typeface="Source Serif Pro Semi Bold" pitchFamily="34" charset="-120"/>
              </a:rPr>
              <a:t>50%</a:t>
            </a:r>
            <a:endParaRPr lang="en-US" sz="4550" dirty="0"/>
          </a:p>
        </p:txBody>
      </p:sp>
      <p:sp>
        <p:nvSpPr>
          <p:cNvPr id="8" name="Text 5"/>
          <p:cNvSpPr/>
          <p:nvPr/>
        </p:nvSpPr>
        <p:spPr>
          <a:xfrm>
            <a:off x="8973741" y="4625578"/>
            <a:ext cx="2169200" cy="258008"/>
          </a:xfrm>
          <a:prstGeom prst="rect">
            <a:avLst/>
          </a:prstGeom>
          <a:noFill/>
          <a:ln/>
        </p:spPr>
        <p:txBody>
          <a:bodyPr wrap="none" lIns="0" tIns="0" rIns="0" bIns="0" rtlCol="0" anchor="t"/>
          <a:lstStyle/>
          <a:p>
            <a:pPr marL="0" indent="0" algn="ctr">
              <a:lnSpc>
                <a:spcPts val="2000"/>
              </a:lnSpc>
              <a:buNone/>
            </a:pPr>
            <a:r>
              <a:rPr lang="en-US" sz="1600" kern="0" spc="-33" dirty="0">
                <a:solidFill>
                  <a:srgbClr val="272525"/>
                </a:solidFill>
                <a:latin typeface="Source Serif Pro Semi Bold" pitchFamily="34" charset="0"/>
                <a:ea typeface="Source Serif Pro Semi Bold" pitchFamily="34" charset="-122"/>
                <a:cs typeface="Source Serif Pro Semi Bold" pitchFamily="34" charset="-120"/>
              </a:rPr>
              <a:t>Increased Transparency</a:t>
            </a:r>
            <a:endParaRPr lang="en-US" sz="1600" dirty="0"/>
          </a:p>
        </p:txBody>
      </p:sp>
      <p:sp>
        <p:nvSpPr>
          <p:cNvPr id="9" name="Text 6"/>
          <p:cNvSpPr/>
          <p:nvPr/>
        </p:nvSpPr>
        <p:spPr>
          <a:xfrm>
            <a:off x="6100643" y="4988838"/>
            <a:ext cx="7915513" cy="561499"/>
          </a:xfrm>
          <a:prstGeom prst="rect">
            <a:avLst/>
          </a:prstGeom>
          <a:noFill/>
          <a:ln/>
        </p:spPr>
        <p:txBody>
          <a:bodyPr wrap="square" lIns="0" tIns="0" rIns="0" bIns="0" rtlCol="0" anchor="t"/>
          <a:lstStyle/>
          <a:p>
            <a:pPr marL="0" indent="0" algn="ctr">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system provides real-time visibility into placement activities, fostering transparency and trust among stakeholders.</a:t>
            </a:r>
            <a:endParaRPr lang="en-US" sz="1350" dirty="0"/>
          </a:p>
        </p:txBody>
      </p:sp>
      <p:sp>
        <p:nvSpPr>
          <p:cNvPr id="10" name="Text 7"/>
          <p:cNvSpPr/>
          <p:nvPr/>
        </p:nvSpPr>
        <p:spPr>
          <a:xfrm>
            <a:off x="6100643" y="6164580"/>
            <a:ext cx="7915513" cy="579120"/>
          </a:xfrm>
          <a:prstGeom prst="rect">
            <a:avLst/>
          </a:prstGeom>
          <a:noFill/>
          <a:ln/>
        </p:spPr>
        <p:txBody>
          <a:bodyPr wrap="none" lIns="0" tIns="0" rIns="0" bIns="0" rtlCol="0" anchor="t"/>
          <a:lstStyle/>
          <a:p>
            <a:pPr marL="0" indent="0" algn="ctr">
              <a:lnSpc>
                <a:spcPts val="4550"/>
              </a:lnSpc>
              <a:buNone/>
            </a:pPr>
            <a:r>
              <a:rPr lang="en-US" sz="4550" kern="0" spc="-91" dirty="0">
                <a:solidFill>
                  <a:srgbClr val="272525"/>
                </a:solidFill>
                <a:latin typeface="Source Serif Pro Semi Bold" pitchFamily="34" charset="0"/>
                <a:ea typeface="Source Serif Pro Semi Bold" pitchFamily="34" charset="-122"/>
                <a:cs typeface="Source Serif Pro Semi Bold" pitchFamily="34" charset="-120"/>
              </a:rPr>
              <a:t>90%</a:t>
            </a:r>
            <a:endParaRPr lang="en-US" sz="4550" dirty="0"/>
          </a:p>
        </p:txBody>
      </p:sp>
      <p:sp>
        <p:nvSpPr>
          <p:cNvPr id="11" name="Text 8"/>
          <p:cNvSpPr/>
          <p:nvPr/>
        </p:nvSpPr>
        <p:spPr>
          <a:xfrm>
            <a:off x="8970764" y="6963013"/>
            <a:ext cx="2175153" cy="258008"/>
          </a:xfrm>
          <a:prstGeom prst="rect">
            <a:avLst/>
          </a:prstGeom>
          <a:noFill/>
          <a:ln/>
        </p:spPr>
        <p:txBody>
          <a:bodyPr wrap="none" lIns="0" tIns="0" rIns="0" bIns="0" rtlCol="0" anchor="t"/>
          <a:lstStyle/>
          <a:p>
            <a:pPr marL="0" indent="0" algn="ctr">
              <a:lnSpc>
                <a:spcPts val="2000"/>
              </a:lnSpc>
              <a:buNone/>
            </a:pPr>
            <a:r>
              <a:rPr lang="en-US" sz="1600" kern="0" spc="-33" dirty="0">
                <a:solidFill>
                  <a:srgbClr val="272525"/>
                </a:solidFill>
                <a:latin typeface="Source Serif Pro Semi Bold" pitchFamily="34" charset="0"/>
                <a:ea typeface="Source Serif Pro Semi Bold" pitchFamily="34" charset="-122"/>
                <a:cs typeface="Source Serif Pro Semi Bold" pitchFamily="34" charset="-120"/>
              </a:rPr>
              <a:t>Enhanced Collaboration</a:t>
            </a:r>
            <a:endParaRPr lang="en-US" sz="1600" dirty="0"/>
          </a:p>
        </p:txBody>
      </p:sp>
      <p:sp>
        <p:nvSpPr>
          <p:cNvPr id="12" name="Text 9"/>
          <p:cNvSpPr/>
          <p:nvPr/>
        </p:nvSpPr>
        <p:spPr>
          <a:xfrm>
            <a:off x="6100643" y="7326273"/>
            <a:ext cx="7915513" cy="280749"/>
          </a:xfrm>
          <a:prstGeom prst="rect">
            <a:avLst/>
          </a:prstGeom>
          <a:noFill/>
          <a:ln/>
        </p:spPr>
        <p:txBody>
          <a:bodyPr wrap="none" lIns="0" tIns="0" rIns="0" bIns="0" rtlCol="0" anchor="t"/>
          <a:lstStyle/>
          <a:p>
            <a:pPr marL="0" indent="0" algn="ctr">
              <a:lnSpc>
                <a:spcPts val="2200"/>
              </a:lnSpc>
              <a:buNone/>
            </a:pPr>
            <a:r>
              <a:rPr lang="en-US" sz="1350" kern="0" spc="-28" dirty="0">
                <a:solidFill>
                  <a:srgbClr val="272525"/>
                </a:solidFill>
                <a:latin typeface="Source Sans Pro" pitchFamily="34" charset="0"/>
                <a:ea typeface="Source Sans Pro" pitchFamily="34" charset="-122"/>
                <a:cs typeface="Source Sans Pro" pitchFamily="34" charset="-120"/>
              </a:rPr>
              <a:t>The system facilitates seamless collaboration between students, departments, CRPC, and recruiters.</a:t>
            </a:r>
            <a:endParaRPr lang="en-US" sz="1350" dirty="0"/>
          </a:p>
        </p:txBody>
      </p:sp>
      <p:pic>
        <p:nvPicPr>
          <p:cNvPr id="14" name="Picture 13">
            <a:extLst>
              <a:ext uri="{FF2B5EF4-FFF2-40B4-BE49-F238E27FC236}">
                <a16:creationId xmlns:a16="http://schemas.microsoft.com/office/drawing/2014/main" id="{221A4A44-4F87-FF56-2538-D020EC3FA50E}"/>
              </a:ext>
            </a:extLst>
          </p:cNvPr>
          <p:cNvPicPr>
            <a:picLocks noChangeAspect="1"/>
          </p:cNvPicPr>
          <p:nvPr/>
        </p:nvPicPr>
        <p:blipFill>
          <a:blip r:embed="rId4"/>
          <a:stretch>
            <a:fillRect/>
          </a:stretch>
        </p:blipFill>
        <p:spPr>
          <a:xfrm>
            <a:off x="0" y="66085"/>
            <a:ext cx="3934374" cy="16290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82597"/>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Future Development</a:t>
            </a:r>
            <a:endParaRPr lang="en-US" sz="4400" dirty="0"/>
          </a:p>
        </p:txBody>
      </p:sp>
      <p:sp>
        <p:nvSpPr>
          <p:cNvPr id="4" name="Text 1"/>
          <p:cNvSpPr/>
          <p:nvPr/>
        </p:nvSpPr>
        <p:spPr>
          <a:xfrm>
            <a:off x="837724" y="3745587"/>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TnP Automation system is a living project, constantly evolving to meet the changing needs of the institution and its stakeholders.</a:t>
            </a:r>
            <a:endParaRPr lang="en-US" sz="1850" dirty="0"/>
          </a:p>
        </p:txBody>
      </p:sp>
      <p:sp>
        <p:nvSpPr>
          <p:cNvPr id="5" name="Text 2"/>
          <p:cNvSpPr/>
          <p:nvPr/>
        </p:nvSpPr>
        <p:spPr>
          <a:xfrm>
            <a:off x="837724" y="4780836"/>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Future development efforts will focus on enhancing the system's functionalities and improving the user experience.</a:t>
            </a:r>
            <a:endParaRPr lang="en-US" sz="1850" dirty="0"/>
          </a:p>
        </p:txBody>
      </p:sp>
      <p:pic>
        <p:nvPicPr>
          <p:cNvPr id="7" name="Picture 6">
            <a:extLst>
              <a:ext uri="{FF2B5EF4-FFF2-40B4-BE49-F238E27FC236}">
                <a16:creationId xmlns:a16="http://schemas.microsoft.com/office/drawing/2014/main" id="{E77326FC-4B77-FF16-0527-E90096F045FF}"/>
              </a:ext>
            </a:extLst>
          </p:cNvPr>
          <p:cNvPicPr>
            <a:picLocks noChangeAspect="1"/>
          </p:cNvPicPr>
          <p:nvPr/>
        </p:nvPicPr>
        <p:blipFill>
          <a:blip r:embed="rId4"/>
          <a:stretch>
            <a:fillRect/>
          </a:stretch>
        </p:blipFill>
        <p:spPr>
          <a:xfrm>
            <a:off x="0" y="0"/>
            <a:ext cx="3934374" cy="16290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3B18-33E9-A946-5245-B82D2C8010E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50A8DB-C736-CE22-B8F8-6C7310119F93}"/>
              </a:ext>
            </a:extLst>
          </p:cNvPr>
          <p:cNvPicPr>
            <a:picLocks noChangeAspect="1"/>
          </p:cNvPicPr>
          <p:nvPr/>
        </p:nvPicPr>
        <p:blipFill>
          <a:blip r:embed="rId3"/>
          <a:stretch>
            <a:fillRect/>
          </a:stretch>
        </p:blipFill>
        <p:spPr>
          <a:xfrm>
            <a:off x="0" y="0"/>
            <a:ext cx="3934374" cy="1629002"/>
          </a:xfrm>
          <a:prstGeom prst="rect">
            <a:avLst/>
          </a:prstGeom>
        </p:spPr>
      </p:pic>
      <p:pic>
        <p:nvPicPr>
          <p:cNvPr id="1026" name="Picture 2" descr="We have the Best Slide Thank You PPT Presentation Slides">
            <a:extLst>
              <a:ext uri="{FF2B5EF4-FFF2-40B4-BE49-F238E27FC236}">
                <a16:creationId xmlns:a16="http://schemas.microsoft.com/office/drawing/2014/main" id="{DA58D0E6-C704-3E92-3EF5-92DFA838B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677" y="1377175"/>
            <a:ext cx="13380334" cy="650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66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432000" y="2117880"/>
            <a:ext cx="12420864" cy="853200"/>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rmAutofit/>
          </a:bodyPr>
          <a:lstStyle/>
          <a:p>
            <a:pPr algn="ctr">
              <a:lnSpc>
                <a:spcPct val="90000"/>
              </a:lnSpc>
              <a:spcBef>
                <a:spcPts val="1201"/>
              </a:spcBef>
              <a:tabLst>
                <a:tab pos="0" algn="l"/>
              </a:tabLst>
            </a:pPr>
            <a:r>
              <a:rPr lang="en-US" sz="3360" b="1" spc="-1" dirty="0">
                <a:solidFill>
                  <a:srgbClr val="000000"/>
                </a:solidFill>
                <a:latin typeface="Calibri"/>
                <a:ea typeface="Calibri"/>
              </a:rPr>
              <a:t>Problem Statement</a:t>
            </a:r>
            <a:endParaRPr lang="en-IN" sz="3360" b="1" spc="-1" dirty="0">
              <a:solidFill>
                <a:srgbClr val="000000"/>
              </a:solidFill>
              <a:latin typeface="Arial"/>
            </a:endParaRPr>
          </a:p>
        </p:txBody>
      </p:sp>
      <p:sp>
        <p:nvSpPr>
          <p:cNvPr id="118" name="CustomShape 2"/>
          <p:cNvSpPr/>
          <p:nvPr/>
        </p:nvSpPr>
        <p:spPr>
          <a:xfrm>
            <a:off x="3814128" y="475200"/>
            <a:ext cx="10657872" cy="569808"/>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Autofit/>
          </a:bodyPr>
          <a:lstStyle/>
          <a:p>
            <a:pPr algn="r">
              <a:tabLst>
                <a:tab pos="0" algn="l"/>
              </a:tabLst>
            </a:pPr>
            <a:r>
              <a:rPr lang="en-US" sz="2160" b="1" spc="-1">
                <a:solidFill>
                  <a:srgbClr val="1C4587"/>
                </a:solidFill>
                <a:latin typeface="Arial"/>
                <a:ea typeface="Arial"/>
              </a:rPr>
              <a:t>KIET Group of Institutions, Ghaziabad</a:t>
            </a:r>
            <a:endParaRPr lang="en-IN" sz="2160" spc="-1">
              <a:solidFill>
                <a:srgbClr val="000000"/>
              </a:solidFill>
              <a:latin typeface="Arial"/>
            </a:endParaRPr>
          </a:p>
        </p:txBody>
      </p:sp>
      <p:sp>
        <p:nvSpPr>
          <p:cNvPr id="119" name="CustomShape 3"/>
          <p:cNvSpPr/>
          <p:nvPr/>
        </p:nvSpPr>
        <p:spPr>
          <a:xfrm>
            <a:off x="432000" y="3056400"/>
            <a:ext cx="13392000" cy="4789742"/>
          </a:xfrm>
          <a:prstGeom prst="rect">
            <a:avLst/>
          </a:prstGeom>
          <a:ln/>
        </p:spPr>
        <p:style>
          <a:lnRef idx="2">
            <a:schemeClr val="accent2"/>
          </a:lnRef>
          <a:fillRef idx="1">
            <a:schemeClr val="lt1"/>
          </a:fillRef>
          <a:effectRef idx="0">
            <a:schemeClr val="accent2"/>
          </a:effectRef>
          <a:fontRef idx="minor">
            <a:schemeClr val="dk1"/>
          </a:fontRef>
        </p:style>
        <p:txBody>
          <a:bodyPr lIns="108000" tIns="54000" rIns="108000" bIns="54000" anchor="t">
            <a:noAutofit/>
          </a:bodyPr>
          <a:lstStyle/>
          <a:p>
            <a:pPr>
              <a:buNone/>
            </a:pPr>
            <a:r>
              <a:rPr lang="en-US" sz="1680" dirty="0"/>
              <a:t>The traditional Training and Placement (</a:t>
            </a:r>
            <a:r>
              <a:rPr lang="en-US" sz="1680" dirty="0" err="1"/>
              <a:t>TnP</a:t>
            </a:r>
            <a:r>
              <a:rPr lang="en-US" sz="1680" dirty="0"/>
              <a:t>) process in educational institutions is often fragmented, manual, and inefficient. Placement officers manage large volumes of student data, company requirements, eligibility criteria, and placement schedules using spreadsheets or isolated tools, leading to:</a:t>
            </a:r>
          </a:p>
          <a:p>
            <a:pPr>
              <a:buNone/>
            </a:pPr>
            <a:endParaRPr lang="en-US" sz="1680" dirty="0"/>
          </a:p>
          <a:p>
            <a:pPr lvl="1">
              <a:buFont typeface="Arial" panose="020B0604020202020204" pitchFamily="34" charset="0"/>
              <a:buChar char="•"/>
            </a:pPr>
            <a:r>
              <a:rPr lang="en-US" sz="1680" b="1" dirty="0"/>
              <a:t>Time-consuming coordination</a:t>
            </a:r>
            <a:r>
              <a:rPr lang="en-US" sz="1680" dirty="0"/>
              <a:t> between students, </a:t>
            </a:r>
            <a:r>
              <a:rPr lang="en-US" sz="1680" dirty="0" err="1"/>
              <a:t>TnP</a:t>
            </a:r>
            <a:r>
              <a:rPr lang="en-US" sz="1680" dirty="0"/>
              <a:t> staff, and recruiters</a:t>
            </a:r>
          </a:p>
          <a:p>
            <a:pPr lvl="1">
              <a:buFont typeface="Arial" panose="020B0604020202020204" pitchFamily="34" charset="0"/>
              <a:buChar char="•"/>
            </a:pPr>
            <a:r>
              <a:rPr lang="en-US" sz="1680" b="1" dirty="0"/>
              <a:t>Lack of transparency</a:t>
            </a:r>
            <a:r>
              <a:rPr lang="en-US" sz="1680" dirty="0"/>
              <a:t> in application status, shortlisting, and result announcements</a:t>
            </a:r>
          </a:p>
          <a:p>
            <a:pPr lvl="1">
              <a:buFont typeface="Arial" panose="020B0604020202020204" pitchFamily="34" charset="0"/>
              <a:buChar char="•"/>
            </a:pPr>
            <a:r>
              <a:rPr lang="en-US" sz="1680" b="1" dirty="0"/>
              <a:t>Manual errors</a:t>
            </a:r>
            <a:r>
              <a:rPr lang="en-US" sz="1680" dirty="0"/>
              <a:t> in eligibility checks, documentation, and reporting</a:t>
            </a:r>
          </a:p>
          <a:p>
            <a:pPr lvl="1">
              <a:buFont typeface="Arial" panose="020B0604020202020204" pitchFamily="34" charset="0"/>
              <a:buChar char="•"/>
            </a:pPr>
            <a:r>
              <a:rPr lang="en-US" sz="1680" b="1" dirty="0"/>
              <a:t>Difficulty in tracking placement metrics</a:t>
            </a:r>
            <a:r>
              <a:rPr lang="en-US" sz="1680" dirty="0"/>
              <a:t> and generating analytics for institutional improvement</a:t>
            </a:r>
          </a:p>
          <a:p>
            <a:endParaRPr lang="en-US" sz="1680" dirty="0"/>
          </a:p>
          <a:p>
            <a:r>
              <a:rPr lang="en-US" sz="1680" dirty="0"/>
              <a:t>To address these challenges, there is a need for a </a:t>
            </a:r>
            <a:r>
              <a:rPr lang="en-US" sz="1680" b="1" dirty="0"/>
              <a:t>centralized, automated system</a:t>
            </a:r>
            <a:r>
              <a:rPr lang="en-US" sz="1680" dirty="0"/>
              <a:t> that streamlines the end-to-end placement process, ensures real-time updates, and enables seamless communication between all stakeholders.</a:t>
            </a:r>
          </a:p>
        </p:txBody>
      </p:sp>
      <p:sp>
        <p:nvSpPr>
          <p:cNvPr id="121" name="CustomShape 5"/>
          <p:cNvSpPr/>
          <p:nvPr/>
        </p:nvSpPr>
        <p:spPr>
          <a:xfrm>
            <a:off x="13192848" y="7627824"/>
            <a:ext cx="416448" cy="422928"/>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ctr">
            <a:noAutofit/>
          </a:bodyPr>
          <a:lstStyle/>
          <a:p>
            <a:pPr algn="r">
              <a:tabLst>
                <a:tab pos="0" algn="l"/>
              </a:tabLst>
            </a:pPr>
            <a:fld id="{51D2646A-3058-4677-AD42-FB53A28AC298}" type="slidenum">
              <a:rPr lang="en-US" sz="1440" spc="-1">
                <a:solidFill>
                  <a:srgbClr val="888888"/>
                </a:solidFill>
                <a:latin typeface="Arial"/>
                <a:ea typeface="Arial"/>
              </a:rPr>
              <a:pPr algn="r">
                <a:tabLst>
                  <a:tab pos="0" algn="l"/>
                </a:tabLst>
              </a:pPr>
              <a:t>2</a:t>
            </a:fld>
            <a:endParaRPr lang="en-IN" sz="1440" spc="-1">
              <a:solidFill>
                <a:srgbClr val="000000"/>
              </a:solidFill>
              <a:latin typeface="Arial"/>
            </a:endParaRPr>
          </a:p>
        </p:txBody>
      </p:sp>
      <p:pic>
        <p:nvPicPr>
          <p:cNvPr id="3" name="Picture 2">
            <a:extLst>
              <a:ext uri="{FF2B5EF4-FFF2-40B4-BE49-F238E27FC236}">
                <a16:creationId xmlns:a16="http://schemas.microsoft.com/office/drawing/2014/main" id="{903B4110-5ED2-3A6C-E7FD-40DD6F663270}"/>
              </a:ext>
            </a:extLst>
          </p:cNvPr>
          <p:cNvPicPr>
            <a:picLocks noChangeAspect="1"/>
          </p:cNvPicPr>
          <p:nvPr/>
        </p:nvPicPr>
        <p:blipFill>
          <a:blip r:embed="rId2"/>
          <a:stretch>
            <a:fillRect/>
          </a:stretch>
        </p:blipFill>
        <p:spPr>
          <a:xfrm>
            <a:off x="0" y="0"/>
            <a:ext cx="3933825" cy="1628775"/>
          </a:xfrm>
          <a:prstGeom prst="rect">
            <a:avLst/>
          </a:prstGeom>
        </p:spPr>
      </p:pic>
    </p:spTree>
    <p:extLst>
      <p:ext uri="{BB962C8B-B14F-4D97-AF65-F5344CB8AC3E}">
        <p14:creationId xmlns:p14="http://schemas.microsoft.com/office/powerpoint/2010/main" val="80728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432000" y="2117880"/>
            <a:ext cx="12420864" cy="853200"/>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rmAutofit/>
          </a:bodyPr>
          <a:lstStyle/>
          <a:p>
            <a:pPr algn="ctr">
              <a:lnSpc>
                <a:spcPct val="90000"/>
              </a:lnSpc>
              <a:spcBef>
                <a:spcPts val="1201"/>
              </a:spcBef>
              <a:tabLst>
                <a:tab pos="0" algn="l"/>
              </a:tabLst>
            </a:pPr>
            <a:r>
              <a:rPr lang="en-US" sz="3360" b="1" spc="-1" dirty="0">
                <a:solidFill>
                  <a:srgbClr val="000000"/>
                </a:solidFill>
                <a:latin typeface="Calibri"/>
                <a:ea typeface="Calibri"/>
              </a:rPr>
              <a:t>Solution</a:t>
            </a:r>
            <a:endParaRPr lang="en-IN" sz="3360" b="1" spc="-1" dirty="0">
              <a:solidFill>
                <a:srgbClr val="000000"/>
              </a:solidFill>
              <a:latin typeface="Arial"/>
            </a:endParaRPr>
          </a:p>
        </p:txBody>
      </p:sp>
      <p:sp>
        <p:nvSpPr>
          <p:cNvPr id="118" name="CustomShape 2"/>
          <p:cNvSpPr/>
          <p:nvPr/>
        </p:nvSpPr>
        <p:spPr>
          <a:xfrm>
            <a:off x="3814128" y="475200"/>
            <a:ext cx="10657872" cy="569808"/>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t">
            <a:noAutofit/>
          </a:bodyPr>
          <a:lstStyle/>
          <a:p>
            <a:pPr algn="r">
              <a:tabLst>
                <a:tab pos="0" algn="l"/>
              </a:tabLst>
            </a:pPr>
            <a:r>
              <a:rPr lang="en-US" sz="2160" b="1" spc="-1">
                <a:solidFill>
                  <a:srgbClr val="1C4587"/>
                </a:solidFill>
                <a:latin typeface="Arial"/>
                <a:ea typeface="Arial"/>
              </a:rPr>
              <a:t>KIET Group of Institutions, Ghaziabad</a:t>
            </a:r>
            <a:endParaRPr lang="en-IN" sz="2160" spc="-1">
              <a:solidFill>
                <a:srgbClr val="000000"/>
              </a:solidFill>
              <a:latin typeface="Arial"/>
            </a:endParaRPr>
          </a:p>
        </p:txBody>
      </p:sp>
      <p:sp>
        <p:nvSpPr>
          <p:cNvPr id="119" name="CustomShape 3"/>
          <p:cNvSpPr/>
          <p:nvPr/>
        </p:nvSpPr>
        <p:spPr>
          <a:xfrm>
            <a:off x="432000" y="3056400"/>
            <a:ext cx="13392000" cy="4059504"/>
          </a:xfrm>
          <a:prstGeom prst="rect">
            <a:avLst/>
          </a:prstGeom>
          <a:ln/>
        </p:spPr>
        <p:style>
          <a:lnRef idx="2">
            <a:schemeClr val="accent2"/>
          </a:lnRef>
          <a:fillRef idx="1">
            <a:schemeClr val="lt1"/>
          </a:fillRef>
          <a:effectRef idx="0">
            <a:schemeClr val="accent2"/>
          </a:effectRef>
          <a:fontRef idx="minor">
            <a:schemeClr val="dk1"/>
          </a:fontRef>
        </p:style>
        <p:txBody>
          <a:bodyPr lIns="108000" tIns="54000" rIns="108000" bIns="54000" anchor="t">
            <a:noAutofit/>
          </a:bodyPr>
          <a:lstStyle/>
          <a:p>
            <a:pPr>
              <a:buNone/>
            </a:pPr>
            <a:r>
              <a:rPr lang="en-US" sz="1680" dirty="0"/>
              <a:t>To address the inefficiencies in the traditional placement process, we developed </a:t>
            </a:r>
            <a:r>
              <a:rPr lang="en-US" sz="1680" b="1" dirty="0" err="1"/>
              <a:t>TnP</a:t>
            </a:r>
            <a:r>
              <a:rPr lang="en-US" sz="1680" b="1" dirty="0"/>
              <a:t> Automation</a:t>
            </a:r>
            <a:r>
              <a:rPr lang="en-US" sz="1680" dirty="0"/>
              <a:t>, a centralized web-based platform that:</a:t>
            </a:r>
          </a:p>
          <a:p>
            <a:pPr>
              <a:buNone/>
            </a:pPr>
            <a:r>
              <a:rPr lang="en-US" sz="1680" b="1" dirty="0"/>
              <a:t>🔹 Centralizes Placement Activities</a:t>
            </a:r>
          </a:p>
          <a:p>
            <a:pPr>
              <a:buFont typeface="Arial" panose="020B0604020202020204" pitchFamily="34" charset="0"/>
              <a:buChar char="•"/>
            </a:pPr>
            <a:r>
              <a:rPr lang="en-US" sz="1680" dirty="0"/>
              <a:t>Unifies all placement-related tasks—registrations, eligibility checks, job postings, and applications—on a single dashboard.</a:t>
            </a:r>
          </a:p>
          <a:p>
            <a:pPr>
              <a:buNone/>
            </a:pPr>
            <a:r>
              <a:rPr lang="en-US" sz="1680" b="1" dirty="0"/>
              <a:t>🔹 Automates Workflows</a:t>
            </a:r>
          </a:p>
          <a:p>
            <a:pPr>
              <a:buFont typeface="Arial" panose="020B0604020202020204" pitchFamily="34" charset="0"/>
              <a:buChar char="•"/>
            </a:pPr>
            <a:r>
              <a:rPr lang="en-US" sz="1680" dirty="0"/>
              <a:t>Automatically filters eligible students based on criteria (e.g., CGPA, branch).</a:t>
            </a:r>
          </a:p>
          <a:p>
            <a:pPr>
              <a:buFont typeface="Arial" panose="020B0604020202020204" pitchFamily="34" charset="0"/>
              <a:buChar char="•"/>
            </a:pPr>
            <a:r>
              <a:rPr lang="en-US" sz="1680" dirty="0"/>
              <a:t>Sends real-time notifications and reminders to students and administrators.</a:t>
            </a:r>
          </a:p>
          <a:p>
            <a:pPr>
              <a:buNone/>
            </a:pPr>
            <a:r>
              <a:rPr lang="en-US" sz="1680" b="1" dirty="0"/>
              <a:t>🔹 Enhances Transparency &amp; Tracking</a:t>
            </a:r>
          </a:p>
          <a:p>
            <a:pPr>
              <a:buFont typeface="Arial" panose="020B0604020202020204" pitchFamily="34" charset="0"/>
              <a:buChar char="•"/>
            </a:pPr>
            <a:r>
              <a:rPr lang="en-US" sz="1680" dirty="0"/>
              <a:t>Provides live status tracking of applications, interviews, and offer letters.</a:t>
            </a:r>
          </a:p>
          <a:p>
            <a:pPr>
              <a:buFont typeface="Arial" panose="020B0604020202020204" pitchFamily="34" charset="0"/>
              <a:buChar char="•"/>
            </a:pPr>
            <a:r>
              <a:rPr lang="en-US" sz="1680" dirty="0"/>
              <a:t>Generates detailed reports on placement statistics for insights and audits.</a:t>
            </a:r>
          </a:p>
          <a:p>
            <a:pPr>
              <a:buNone/>
            </a:pPr>
            <a:r>
              <a:rPr lang="en-US" sz="1680" b="1" dirty="0"/>
              <a:t>🔹 Enables Role-Based Access</a:t>
            </a:r>
          </a:p>
          <a:p>
            <a:pPr>
              <a:buFont typeface="Arial" panose="020B0604020202020204" pitchFamily="34" charset="0"/>
              <a:buChar char="•"/>
            </a:pPr>
            <a:r>
              <a:rPr lang="en-US" sz="1680" dirty="0"/>
              <a:t>Secure, role-specific logins for students, </a:t>
            </a:r>
            <a:r>
              <a:rPr lang="en-US" sz="1680" dirty="0" err="1"/>
              <a:t>TnP</a:t>
            </a:r>
            <a:r>
              <a:rPr lang="en-US" sz="1680" dirty="0"/>
              <a:t> officers, and recruiters.</a:t>
            </a:r>
          </a:p>
          <a:p>
            <a:pPr>
              <a:buFont typeface="Arial" panose="020B0604020202020204" pitchFamily="34" charset="0"/>
              <a:buChar char="•"/>
            </a:pPr>
            <a:r>
              <a:rPr lang="en-US" sz="1680" dirty="0"/>
              <a:t>Ensures data privacy and reduces manual errors.</a:t>
            </a:r>
          </a:p>
          <a:p>
            <a:pPr>
              <a:buNone/>
            </a:pPr>
            <a:r>
              <a:rPr lang="en-US" sz="1680" b="1" dirty="0"/>
              <a:t>🔹 Improves Communication</a:t>
            </a:r>
          </a:p>
          <a:p>
            <a:pPr>
              <a:buFont typeface="Arial" panose="020B0604020202020204" pitchFamily="34" charset="0"/>
              <a:buChar char="•"/>
            </a:pPr>
            <a:r>
              <a:rPr lang="en-US" sz="1680" dirty="0"/>
              <a:t>Built-in messaging system for seamless communication between all stakeholders.</a:t>
            </a:r>
          </a:p>
          <a:p>
            <a:pPr>
              <a:buFont typeface="Arial" panose="020B0604020202020204" pitchFamily="34" charset="0"/>
              <a:buChar char="•"/>
            </a:pPr>
            <a:r>
              <a:rPr lang="en-US" sz="1680" dirty="0"/>
              <a:t>Minimizes dependency on external tools like email or WhatsApp.</a:t>
            </a:r>
          </a:p>
        </p:txBody>
      </p:sp>
      <p:sp>
        <p:nvSpPr>
          <p:cNvPr id="121" name="CustomShape 5"/>
          <p:cNvSpPr/>
          <p:nvPr/>
        </p:nvSpPr>
        <p:spPr>
          <a:xfrm>
            <a:off x="13192848" y="7627824"/>
            <a:ext cx="416448" cy="422928"/>
          </a:xfrm>
          <a:prstGeom prst="rect">
            <a:avLst/>
          </a:prstGeom>
          <a:noFill/>
          <a:ln w="0">
            <a:noFill/>
          </a:ln>
        </p:spPr>
        <p:style>
          <a:lnRef idx="0">
            <a:scrgbClr r="0" g="0" b="0"/>
          </a:lnRef>
          <a:fillRef idx="0">
            <a:scrgbClr r="0" g="0" b="0"/>
          </a:fillRef>
          <a:effectRef idx="0">
            <a:scrgbClr r="0" g="0" b="0"/>
          </a:effectRef>
          <a:fontRef idx="minor"/>
        </p:style>
        <p:txBody>
          <a:bodyPr lIns="108000" tIns="54000" rIns="108000" bIns="54000" anchor="ctr">
            <a:noAutofit/>
          </a:bodyPr>
          <a:lstStyle/>
          <a:p>
            <a:pPr algn="r">
              <a:tabLst>
                <a:tab pos="0" algn="l"/>
              </a:tabLst>
            </a:pPr>
            <a:fld id="{51D2646A-3058-4677-AD42-FB53A28AC298}" type="slidenum">
              <a:rPr lang="en-US" sz="1440" spc="-1">
                <a:solidFill>
                  <a:srgbClr val="888888"/>
                </a:solidFill>
                <a:latin typeface="Arial"/>
                <a:ea typeface="Arial"/>
              </a:rPr>
              <a:pPr algn="r">
                <a:tabLst>
                  <a:tab pos="0" algn="l"/>
                </a:tabLst>
              </a:pPr>
              <a:t>3</a:t>
            </a:fld>
            <a:endParaRPr lang="en-IN" sz="1440" spc="-1">
              <a:solidFill>
                <a:srgbClr val="000000"/>
              </a:solidFill>
              <a:latin typeface="Arial"/>
            </a:endParaRPr>
          </a:p>
        </p:txBody>
      </p:sp>
      <p:pic>
        <p:nvPicPr>
          <p:cNvPr id="3" name="Picture 2">
            <a:extLst>
              <a:ext uri="{FF2B5EF4-FFF2-40B4-BE49-F238E27FC236}">
                <a16:creationId xmlns:a16="http://schemas.microsoft.com/office/drawing/2014/main" id="{453ED4E3-7BCD-E13A-9647-89572BC0BB0D}"/>
              </a:ext>
            </a:extLst>
          </p:cNvPr>
          <p:cNvPicPr>
            <a:picLocks noChangeAspect="1"/>
          </p:cNvPicPr>
          <p:nvPr/>
        </p:nvPicPr>
        <p:blipFill>
          <a:blip r:embed="rId2"/>
          <a:stretch>
            <a:fillRect/>
          </a:stretch>
        </p:blipFill>
        <p:spPr>
          <a:xfrm>
            <a:off x="0" y="111163"/>
            <a:ext cx="3933825" cy="1628775"/>
          </a:xfrm>
          <a:prstGeom prst="rect">
            <a:avLst/>
          </a:prstGeom>
        </p:spPr>
      </p:pic>
    </p:spTree>
    <p:extLst>
      <p:ext uri="{BB962C8B-B14F-4D97-AF65-F5344CB8AC3E}">
        <p14:creationId xmlns:p14="http://schemas.microsoft.com/office/powerpoint/2010/main" val="186360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TnP Automation: Placement Monitoring System</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will introduce you to the TnP Automation system  We developed. It is a centralized platform for managing the entire placement process. The system was built to enhance efficiency, transparency, and collaboration within the placement ecosystem.</a:t>
            </a:r>
            <a:endParaRPr lang="en-US" sz="1850" dirty="0"/>
          </a:p>
        </p:txBody>
      </p:sp>
      <p:pic>
        <p:nvPicPr>
          <p:cNvPr id="6" name="Picture 5">
            <a:extLst>
              <a:ext uri="{FF2B5EF4-FFF2-40B4-BE49-F238E27FC236}">
                <a16:creationId xmlns:a16="http://schemas.microsoft.com/office/drawing/2014/main" id="{56FEF0FB-B583-72BD-FEEE-1E658D017383}"/>
              </a:ext>
            </a:extLst>
          </p:cNvPr>
          <p:cNvPicPr>
            <a:picLocks noChangeAspect="1"/>
          </p:cNvPicPr>
          <p:nvPr/>
        </p:nvPicPr>
        <p:blipFill>
          <a:blip r:embed="rId4"/>
          <a:stretch>
            <a:fillRect/>
          </a:stretch>
        </p:blipFill>
        <p:spPr>
          <a:xfrm>
            <a:off x="95789" y="44605"/>
            <a:ext cx="3934374" cy="16290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1115913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Purpose: Centralized Placement Management</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Streamlined Process</a:t>
            </a:r>
            <a:endParaRPr lang="en-US" sz="2200"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TnP Automation system simplifies placement tracking, eliminating manual data entry and reducing administrative overhead.</a:t>
            </a:r>
            <a:endParaRPr lang="en-US" sz="185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Real-Time Visibility</a:t>
            </a:r>
            <a:endParaRPr lang="en-US" sz="2200" dirty="0"/>
          </a:p>
        </p:txBody>
      </p:sp>
      <p:sp>
        <p:nvSpPr>
          <p:cNvPr id="6" name="Text 4"/>
          <p:cNvSpPr/>
          <p:nvPr/>
        </p:nvSpPr>
        <p:spPr>
          <a:xfrm>
            <a:off x="7614761" y="4379357"/>
            <a:ext cx="618553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All stakeholders—students, departments, CRPC, and recruiters—can access updated information instantly.</a:t>
            </a:r>
            <a:endParaRPr lang="en-US" sz="1850" dirty="0"/>
          </a:p>
        </p:txBody>
      </p:sp>
      <p:pic>
        <p:nvPicPr>
          <p:cNvPr id="8" name="Picture 7">
            <a:extLst>
              <a:ext uri="{FF2B5EF4-FFF2-40B4-BE49-F238E27FC236}">
                <a16:creationId xmlns:a16="http://schemas.microsoft.com/office/drawing/2014/main" id="{528A2F2D-452A-690F-FD74-1C9863169914}"/>
              </a:ext>
            </a:extLst>
          </p:cNvPr>
          <p:cNvPicPr>
            <a:picLocks noChangeAspect="1"/>
          </p:cNvPicPr>
          <p:nvPr/>
        </p:nvPicPr>
        <p:blipFill>
          <a:blip r:embed="rId3"/>
          <a:stretch>
            <a:fillRect/>
          </a:stretch>
        </p:blipFill>
        <p:spPr>
          <a:xfrm>
            <a:off x="-3883" y="0"/>
            <a:ext cx="3934374" cy="16290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060496"/>
            <a:ext cx="4337824" cy="6169104"/>
          </a:xfrm>
          <a:prstGeom prst="rect">
            <a:avLst/>
          </a:prstGeom>
        </p:spPr>
      </p:pic>
      <p:sp>
        <p:nvSpPr>
          <p:cNvPr id="3" name="Text 0"/>
          <p:cNvSpPr/>
          <p:nvPr/>
        </p:nvSpPr>
        <p:spPr>
          <a:xfrm>
            <a:off x="6324124" y="750570"/>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Key Modules</a:t>
            </a:r>
            <a:endParaRPr lang="en-US" sz="4400" dirty="0"/>
          </a:p>
        </p:txBody>
      </p:sp>
      <p:sp>
        <p:nvSpPr>
          <p:cNvPr id="4" name="Shape 1"/>
          <p:cNvSpPr/>
          <p:nvPr/>
        </p:nvSpPr>
        <p:spPr>
          <a:xfrm>
            <a:off x="6324124" y="1813560"/>
            <a:ext cx="3614618" cy="2904530"/>
          </a:xfrm>
          <a:prstGeom prst="roundRect">
            <a:avLst>
              <a:gd name="adj" fmla="val 3461"/>
            </a:avLst>
          </a:prstGeom>
          <a:solidFill>
            <a:srgbClr val="F0D4F7"/>
          </a:solidFill>
          <a:ln w="7620">
            <a:solidFill>
              <a:srgbClr val="D6BADD"/>
            </a:solidFill>
            <a:prstDash val="solid"/>
          </a:ln>
        </p:spPr>
        <p:txBody>
          <a:bodyPr/>
          <a:lstStyle/>
          <a:p>
            <a:endParaRPr lang="en-IN"/>
          </a:p>
        </p:txBody>
      </p:sp>
      <p:sp>
        <p:nvSpPr>
          <p:cNvPr id="5" name="Text 2"/>
          <p:cNvSpPr/>
          <p:nvPr/>
        </p:nvSpPr>
        <p:spPr>
          <a:xfrm>
            <a:off x="6571059" y="206049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Student Module</a:t>
            </a:r>
            <a:endParaRPr lang="en-US" sz="2200" dirty="0"/>
          </a:p>
        </p:txBody>
      </p:sp>
      <p:sp>
        <p:nvSpPr>
          <p:cNvPr id="6" name="Text 3"/>
          <p:cNvSpPr/>
          <p:nvPr/>
        </p:nvSpPr>
        <p:spPr>
          <a:xfrm>
            <a:off x="6571059" y="2556034"/>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Students can create profiles, upload resumes, apply for jobs, and track their progress.</a:t>
            </a:r>
            <a:endParaRPr lang="en-US" sz="1850" dirty="0"/>
          </a:p>
        </p:txBody>
      </p:sp>
      <p:sp>
        <p:nvSpPr>
          <p:cNvPr id="7" name="Shape 4"/>
          <p:cNvSpPr/>
          <p:nvPr/>
        </p:nvSpPr>
        <p:spPr>
          <a:xfrm>
            <a:off x="10178058" y="1813560"/>
            <a:ext cx="3614618" cy="2904530"/>
          </a:xfrm>
          <a:prstGeom prst="roundRect">
            <a:avLst>
              <a:gd name="adj" fmla="val 3461"/>
            </a:avLst>
          </a:prstGeom>
          <a:solidFill>
            <a:srgbClr val="F0D4F7"/>
          </a:solidFill>
          <a:ln w="7620">
            <a:solidFill>
              <a:srgbClr val="D6BADD"/>
            </a:solidFill>
            <a:prstDash val="solid"/>
          </a:ln>
        </p:spPr>
      </p:sp>
      <p:sp>
        <p:nvSpPr>
          <p:cNvPr id="8" name="Text 5"/>
          <p:cNvSpPr/>
          <p:nvPr/>
        </p:nvSpPr>
        <p:spPr>
          <a:xfrm>
            <a:off x="10424993" y="206049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Department Module</a:t>
            </a:r>
            <a:endParaRPr lang="en-US" sz="2200" dirty="0"/>
          </a:p>
        </p:txBody>
      </p:sp>
      <p:sp>
        <p:nvSpPr>
          <p:cNvPr id="9" name="Text 6"/>
          <p:cNvSpPr/>
          <p:nvPr/>
        </p:nvSpPr>
        <p:spPr>
          <a:xfrm>
            <a:off x="10424993" y="2556034"/>
            <a:ext cx="3120747"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Department module tracks students' progress, monitors placement status, and compares data with previous years for insights.</a:t>
            </a:r>
            <a:endParaRPr lang="en-US" sz="1850" dirty="0"/>
          </a:p>
        </p:txBody>
      </p:sp>
      <p:sp>
        <p:nvSpPr>
          <p:cNvPr id="10" name="Shape 7"/>
          <p:cNvSpPr/>
          <p:nvPr/>
        </p:nvSpPr>
        <p:spPr>
          <a:xfrm>
            <a:off x="6324124" y="4957405"/>
            <a:ext cx="3614618" cy="2521506"/>
          </a:xfrm>
          <a:prstGeom prst="roundRect">
            <a:avLst>
              <a:gd name="adj" fmla="val 3987"/>
            </a:avLst>
          </a:prstGeom>
          <a:solidFill>
            <a:srgbClr val="F0D4F7"/>
          </a:solidFill>
          <a:ln w="7620">
            <a:solidFill>
              <a:srgbClr val="D6BADD"/>
            </a:solidFill>
            <a:prstDash val="solid"/>
          </a:ln>
        </p:spPr>
      </p:sp>
      <p:sp>
        <p:nvSpPr>
          <p:cNvPr id="11" name="Text 8"/>
          <p:cNvSpPr/>
          <p:nvPr/>
        </p:nvSpPr>
        <p:spPr>
          <a:xfrm>
            <a:off x="6571059" y="520434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CRPC Module</a:t>
            </a:r>
            <a:endParaRPr lang="en-US" sz="2200" dirty="0"/>
          </a:p>
        </p:txBody>
      </p:sp>
      <p:sp>
        <p:nvSpPr>
          <p:cNvPr id="12" name="Text 9"/>
          <p:cNvSpPr/>
          <p:nvPr/>
        </p:nvSpPr>
        <p:spPr>
          <a:xfrm>
            <a:off x="6571059" y="5699879"/>
            <a:ext cx="3120747"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CRPC can monitor placement activities, analyze data, post job and generate reports.</a:t>
            </a:r>
            <a:endParaRPr lang="en-US" sz="1850" dirty="0"/>
          </a:p>
        </p:txBody>
      </p:sp>
      <p:sp>
        <p:nvSpPr>
          <p:cNvPr id="13" name="Shape 10"/>
          <p:cNvSpPr/>
          <p:nvPr/>
        </p:nvSpPr>
        <p:spPr>
          <a:xfrm>
            <a:off x="10424993" y="5460563"/>
            <a:ext cx="3367682" cy="2018347"/>
          </a:xfrm>
          <a:prstGeom prst="roundRect">
            <a:avLst>
              <a:gd name="adj" fmla="val 2660"/>
            </a:avLst>
          </a:prstGeom>
          <a:solidFill>
            <a:srgbClr val="F0D4F7"/>
          </a:solidFill>
          <a:ln w="7620">
            <a:solidFill>
              <a:srgbClr val="D6BADD"/>
            </a:solidFill>
            <a:prstDash val="solid"/>
          </a:ln>
        </p:spPr>
      </p:sp>
      <p:sp>
        <p:nvSpPr>
          <p:cNvPr id="14" name="Text 11"/>
          <p:cNvSpPr/>
          <p:nvPr/>
        </p:nvSpPr>
        <p:spPr>
          <a:xfrm>
            <a:off x="10548459" y="5535235"/>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Recruiter Module</a:t>
            </a:r>
            <a:endParaRPr lang="en-US" sz="2200" dirty="0"/>
          </a:p>
        </p:txBody>
      </p:sp>
      <p:sp>
        <p:nvSpPr>
          <p:cNvPr id="15" name="Text 12"/>
          <p:cNvSpPr/>
          <p:nvPr/>
        </p:nvSpPr>
        <p:spPr>
          <a:xfrm>
            <a:off x="10548459" y="6197461"/>
            <a:ext cx="3120747"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Recruiters can access candidate profiles and post new jobs.</a:t>
            </a:r>
            <a:endParaRPr lang="en-US" sz="1850" dirty="0"/>
          </a:p>
        </p:txBody>
      </p:sp>
      <p:pic>
        <p:nvPicPr>
          <p:cNvPr id="17" name="Picture 16">
            <a:extLst>
              <a:ext uri="{FF2B5EF4-FFF2-40B4-BE49-F238E27FC236}">
                <a16:creationId xmlns:a16="http://schemas.microsoft.com/office/drawing/2014/main" id="{CBAEDC78-3357-D8D7-E4C0-F9F88F2A9F05}"/>
              </a:ext>
            </a:extLst>
          </p:cNvPr>
          <p:cNvPicPr>
            <a:picLocks noChangeAspect="1"/>
          </p:cNvPicPr>
          <p:nvPr/>
        </p:nvPicPr>
        <p:blipFill>
          <a:blip r:embed="rId4"/>
          <a:stretch>
            <a:fillRect/>
          </a:stretch>
        </p:blipFill>
        <p:spPr>
          <a:xfrm>
            <a:off x="0" y="0"/>
            <a:ext cx="3934374" cy="1629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72682"/>
            <a:ext cx="4371278" cy="6556917"/>
          </a:xfrm>
          <a:prstGeom prst="rect">
            <a:avLst/>
          </a:prstGeom>
        </p:spPr>
      </p:pic>
      <p:sp>
        <p:nvSpPr>
          <p:cNvPr id="3" name="Text 0"/>
          <p:cNvSpPr/>
          <p:nvPr/>
        </p:nvSpPr>
        <p:spPr>
          <a:xfrm>
            <a:off x="6324124" y="1549837"/>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Student Module</a:t>
            </a:r>
            <a:endParaRPr lang="en-US" sz="4400" dirty="0"/>
          </a:p>
        </p:txBody>
      </p:sp>
      <p:sp>
        <p:nvSpPr>
          <p:cNvPr id="4" name="Shape 1"/>
          <p:cNvSpPr/>
          <p:nvPr/>
        </p:nvSpPr>
        <p:spPr>
          <a:xfrm>
            <a:off x="6324124" y="2882027"/>
            <a:ext cx="418862" cy="418862"/>
          </a:xfrm>
          <a:prstGeom prst="roundRect">
            <a:avLst>
              <a:gd name="adj" fmla="val 24003"/>
            </a:avLst>
          </a:prstGeom>
          <a:solidFill>
            <a:srgbClr val="F0D4F7"/>
          </a:solidFill>
          <a:ln w="7620">
            <a:solidFill>
              <a:srgbClr val="D6BADD"/>
            </a:solidFill>
            <a:prstDash val="solid"/>
          </a:ln>
        </p:spPr>
      </p:sp>
      <p:sp>
        <p:nvSpPr>
          <p:cNvPr id="5" name="Text 2"/>
          <p:cNvSpPr/>
          <p:nvPr/>
        </p:nvSpPr>
        <p:spPr>
          <a:xfrm>
            <a:off x="6982301" y="2882027"/>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Profile Management</a:t>
            </a:r>
            <a:endParaRPr lang="en-US" sz="2200" dirty="0"/>
          </a:p>
        </p:txBody>
      </p:sp>
      <p:sp>
        <p:nvSpPr>
          <p:cNvPr id="6" name="Text 3"/>
          <p:cNvSpPr/>
          <p:nvPr/>
        </p:nvSpPr>
        <p:spPr>
          <a:xfrm>
            <a:off x="6982301" y="3377565"/>
            <a:ext cx="2956441"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Students can manage their profile information, including resumes, skills, and academic records.</a:t>
            </a:r>
            <a:endParaRPr lang="en-US" sz="1850" dirty="0"/>
          </a:p>
        </p:txBody>
      </p:sp>
      <p:sp>
        <p:nvSpPr>
          <p:cNvPr id="7" name="Shape 4"/>
          <p:cNvSpPr/>
          <p:nvPr/>
        </p:nvSpPr>
        <p:spPr>
          <a:xfrm>
            <a:off x="10178058" y="2882027"/>
            <a:ext cx="418862" cy="418862"/>
          </a:xfrm>
          <a:prstGeom prst="roundRect">
            <a:avLst>
              <a:gd name="adj" fmla="val 24003"/>
            </a:avLst>
          </a:prstGeom>
          <a:solidFill>
            <a:srgbClr val="F0D4F7"/>
          </a:solidFill>
          <a:ln w="7620">
            <a:solidFill>
              <a:srgbClr val="D6BADD"/>
            </a:solidFill>
            <a:prstDash val="solid"/>
          </a:ln>
        </p:spPr>
      </p:sp>
      <p:sp>
        <p:nvSpPr>
          <p:cNvPr id="8" name="Text 5"/>
          <p:cNvSpPr/>
          <p:nvPr/>
        </p:nvSpPr>
        <p:spPr>
          <a:xfrm>
            <a:off x="10836235" y="2882027"/>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Job Application</a:t>
            </a:r>
            <a:endParaRPr lang="en-US" sz="2200" dirty="0"/>
          </a:p>
        </p:txBody>
      </p:sp>
      <p:sp>
        <p:nvSpPr>
          <p:cNvPr id="9" name="Text 6"/>
          <p:cNvSpPr/>
          <p:nvPr/>
        </p:nvSpPr>
        <p:spPr>
          <a:xfrm>
            <a:off x="10836235" y="3377565"/>
            <a:ext cx="2956441"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Students can apply for jobs based on their interests and qualifications.</a:t>
            </a:r>
            <a:endParaRPr lang="en-US" sz="1850" dirty="0"/>
          </a:p>
        </p:txBody>
      </p:sp>
      <p:sp>
        <p:nvSpPr>
          <p:cNvPr id="10" name="Shape 7"/>
          <p:cNvSpPr/>
          <p:nvPr/>
        </p:nvSpPr>
        <p:spPr>
          <a:xfrm>
            <a:off x="6324124" y="5418177"/>
            <a:ext cx="418862" cy="418862"/>
          </a:xfrm>
          <a:prstGeom prst="roundRect">
            <a:avLst>
              <a:gd name="adj" fmla="val 24003"/>
            </a:avLst>
          </a:prstGeom>
          <a:solidFill>
            <a:srgbClr val="F0D4F7"/>
          </a:solidFill>
          <a:ln w="7620">
            <a:solidFill>
              <a:srgbClr val="D6BADD"/>
            </a:solidFill>
            <a:prstDash val="solid"/>
          </a:ln>
        </p:spPr>
      </p:sp>
      <p:sp>
        <p:nvSpPr>
          <p:cNvPr id="11" name="Text 8"/>
          <p:cNvSpPr/>
          <p:nvPr/>
        </p:nvSpPr>
        <p:spPr>
          <a:xfrm>
            <a:off x="6982301" y="5418177"/>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Progress Tracking</a:t>
            </a:r>
            <a:endParaRPr lang="en-US" sz="2200" dirty="0"/>
          </a:p>
        </p:txBody>
      </p:sp>
      <p:sp>
        <p:nvSpPr>
          <p:cNvPr id="12" name="Text 9"/>
          <p:cNvSpPr/>
          <p:nvPr/>
        </p:nvSpPr>
        <p:spPr>
          <a:xfrm>
            <a:off x="6982301" y="5913715"/>
            <a:ext cx="681037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Students can view their application status, interview schedules, and placement updates.</a:t>
            </a:r>
            <a:endParaRPr lang="en-US" sz="1850" dirty="0"/>
          </a:p>
        </p:txBody>
      </p:sp>
      <p:pic>
        <p:nvPicPr>
          <p:cNvPr id="14" name="Picture 13">
            <a:extLst>
              <a:ext uri="{FF2B5EF4-FFF2-40B4-BE49-F238E27FC236}">
                <a16:creationId xmlns:a16="http://schemas.microsoft.com/office/drawing/2014/main" id="{24ECED9E-8E2A-BAA3-A653-92D05BE2F3BF}"/>
              </a:ext>
            </a:extLst>
          </p:cNvPr>
          <p:cNvPicPr>
            <a:picLocks noChangeAspect="1"/>
          </p:cNvPicPr>
          <p:nvPr/>
        </p:nvPicPr>
        <p:blipFill>
          <a:blip r:embed="rId4"/>
          <a:stretch>
            <a:fillRect/>
          </a:stretch>
        </p:blipFill>
        <p:spPr>
          <a:xfrm>
            <a:off x="0" y="0"/>
            <a:ext cx="3934374" cy="16290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243376"/>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Department Module</a:t>
            </a:r>
            <a:endParaRPr lang="en-US" sz="4400" dirty="0"/>
          </a:p>
        </p:txBody>
      </p:sp>
      <p:sp>
        <p:nvSpPr>
          <p:cNvPr id="4" name="Shape 1"/>
          <p:cNvSpPr/>
          <p:nvPr/>
        </p:nvSpPr>
        <p:spPr>
          <a:xfrm>
            <a:off x="837724" y="3575566"/>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1022509" y="367581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1615559" y="357556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Placement Insights</a:t>
            </a:r>
            <a:endParaRPr lang="en-US" sz="2200" dirty="0"/>
          </a:p>
        </p:txBody>
      </p:sp>
      <p:sp>
        <p:nvSpPr>
          <p:cNvPr id="7" name="Text 4"/>
          <p:cNvSpPr/>
          <p:nvPr/>
        </p:nvSpPr>
        <p:spPr>
          <a:xfrm>
            <a:off x="1615559" y="4071104"/>
            <a:ext cx="2836783" cy="1915120"/>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Teachers can track the current placement status of students. Access and analyze placement data from previous years.</a:t>
            </a:r>
            <a:endParaRPr lang="en-US" sz="1850" dirty="0"/>
          </a:p>
        </p:txBody>
      </p:sp>
      <p:sp>
        <p:nvSpPr>
          <p:cNvPr id="8" name="Shape 5"/>
          <p:cNvSpPr/>
          <p:nvPr/>
        </p:nvSpPr>
        <p:spPr>
          <a:xfrm>
            <a:off x="4691658" y="3575566"/>
            <a:ext cx="538520" cy="538520"/>
          </a:xfrm>
          <a:prstGeom prst="roundRect">
            <a:avLst>
              <a:gd name="adj" fmla="val 18670"/>
            </a:avLst>
          </a:prstGeom>
          <a:solidFill>
            <a:srgbClr val="F0D4F7"/>
          </a:solidFill>
          <a:ln w="7620">
            <a:solidFill>
              <a:srgbClr val="D6BADD"/>
            </a:solidFill>
            <a:prstDash val="solid"/>
          </a:ln>
        </p:spPr>
      </p:sp>
      <p:sp>
        <p:nvSpPr>
          <p:cNvPr id="9" name="Text 6"/>
          <p:cNvSpPr/>
          <p:nvPr/>
        </p:nvSpPr>
        <p:spPr>
          <a:xfrm>
            <a:off x="4876443" y="367581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7"/>
          <p:cNvSpPr/>
          <p:nvPr/>
        </p:nvSpPr>
        <p:spPr>
          <a:xfrm>
            <a:off x="5469493" y="3575566"/>
            <a:ext cx="2836783" cy="703898"/>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Placement Coordination</a:t>
            </a:r>
            <a:endParaRPr lang="en-US" sz="2200" dirty="0"/>
          </a:p>
        </p:txBody>
      </p:sp>
      <p:sp>
        <p:nvSpPr>
          <p:cNvPr id="11" name="Text 8"/>
          <p:cNvSpPr/>
          <p:nvPr/>
        </p:nvSpPr>
        <p:spPr>
          <a:xfrm>
            <a:off x="5469493" y="4423053"/>
            <a:ext cx="283678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Departments can coordinate placement activities with the CRPC and recruiters.</a:t>
            </a:r>
            <a:endParaRPr lang="en-US" sz="1850" dirty="0"/>
          </a:p>
        </p:txBody>
      </p:sp>
      <p:pic>
        <p:nvPicPr>
          <p:cNvPr id="13" name="Picture 12">
            <a:extLst>
              <a:ext uri="{FF2B5EF4-FFF2-40B4-BE49-F238E27FC236}">
                <a16:creationId xmlns:a16="http://schemas.microsoft.com/office/drawing/2014/main" id="{9EB3CEDB-11FF-2597-AC4B-C22B0C59B53F}"/>
              </a:ext>
            </a:extLst>
          </p:cNvPr>
          <p:cNvPicPr>
            <a:picLocks noChangeAspect="1"/>
          </p:cNvPicPr>
          <p:nvPr/>
        </p:nvPicPr>
        <p:blipFill>
          <a:blip r:embed="rId4"/>
          <a:stretch>
            <a:fillRect/>
          </a:stretch>
        </p:blipFill>
        <p:spPr>
          <a:xfrm>
            <a:off x="196150" y="0"/>
            <a:ext cx="3934374" cy="16290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052876"/>
            <a:ext cx="4293220" cy="6176723"/>
          </a:xfrm>
          <a:prstGeom prst="rect">
            <a:avLst/>
          </a:prstGeom>
        </p:spPr>
      </p:pic>
      <p:sp>
        <p:nvSpPr>
          <p:cNvPr id="3" name="Text 0"/>
          <p:cNvSpPr/>
          <p:nvPr/>
        </p:nvSpPr>
        <p:spPr>
          <a:xfrm>
            <a:off x="6220182" y="597575"/>
            <a:ext cx="4933474" cy="616744"/>
          </a:xfrm>
          <a:prstGeom prst="rect">
            <a:avLst/>
          </a:prstGeom>
          <a:noFill/>
          <a:ln/>
        </p:spPr>
        <p:txBody>
          <a:bodyPr wrap="none" lIns="0" tIns="0" rIns="0" bIns="0" rtlCol="0" anchor="t"/>
          <a:lstStyle/>
          <a:p>
            <a:pPr marL="0" indent="0">
              <a:lnSpc>
                <a:spcPts val="4850"/>
              </a:lnSpc>
              <a:buNone/>
            </a:pPr>
            <a:r>
              <a:rPr lang="en-US" sz="3850" kern="0" spc="-78" dirty="0">
                <a:solidFill>
                  <a:srgbClr val="000000"/>
                </a:solidFill>
                <a:latin typeface="Source Serif Pro Semi Bold" pitchFamily="34" charset="0"/>
                <a:ea typeface="Source Serif Pro Semi Bold" pitchFamily="34" charset="-122"/>
                <a:cs typeface="Source Serif Pro Semi Bold" pitchFamily="34" charset="-120"/>
              </a:rPr>
              <a:t>CRPC Module</a:t>
            </a:r>
            <a:endParaRPr lang="en-US" sz="3850" dirty="0"/>
          </a:p>
        </p:txBody>
      </p:sp>
      <p:pic>
        <p:nvPicPr>
          <p:cNvPr id="4" name="Image 1" descr="preencoded.png"/>
          <p:cNvPicPr>
            <a:picLocks noChangeAspect="1"/>
          </p:cNvPicPr>
          <p:nvPr/>
        </p:nvPicPr>
        <p:blipFill>
          <a:blip r:embed="rId4"/>
          <a:stretch>
            <a:fillRect/>
          </a:stretch>
        </p:blipFill>
        <p:spPr>
          <a:xfrm>
            <a:off x="6220182" y="1528763"/>
            <a:ext cx="524113" cy="524113"/>
          </a:xfrm>
          <a:prstGeom prst="rect">
            <a:avLst/>
          </a:prstGeom>
        </p:spPr>
      </p:pic>
      <p:sp>
        <p:nvSpPr>
          <p:cNvPr id="5" name="Text 1"/>
          <p:cNvSpPr/>
          <p:nvPr/>
        </p:nvSpPr>
        <p:spPr>
          <a:xfrm>
            <a:off x="6220182" y="2262545"/>
            <a:ext cx="2466737" cy="308372"/>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Placement Analytics</a:t>
            </a:r>
            <a:endParaRPr lang="en-US" sz="1900" dirty="0"/>
          </a:p>
        </p:txBody>
      </p:sp>
      <p:sp>
        <p:nvSpPr>
          <p:cNvPr id="6" name="Text 2"/>
          <p:cNvSpPr/>
          <p:nvPr/>
        </p:nvSpPr>
        <p:spPr>
          <a:xfrm>
            <a:off x="6220182" y="2696647"/>
            <a:ext cx="7676436" cy="335399"/>
          </a:xfrm>
          <a:prstGeom prst="rect">
            <a:avLst/>
          </a:prstGeom>
          <a:noFill/>
          <a:ln/>
        </p:spPr>
        <p:txBody>
          <a:bodyPr wrap="non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The CRPC can track placement statistics, analyze trends, and identify areas for improvement.</a:t>
            </a:r>
            <a:endParaRPr lang="en-US" sz="1650" dirty="0"/>
          </a:p>
        </p:txBody>
      </p:sp>
      <p:pic>
        <p:nvPicPr>
          <p:cNvPr id="7" name="Image 2" descr="preencoded.png"/>
          <p:cNvPicPr>
            <a:picLocks noChangeAspect="1"/>
          </p:cNvPicPr>
          <p:nvPr/>
        </p:nvPicPr>
        <p:blipFill>
          <a:blip r:embed="rId5"/>
          <a:stretch>
            <a:fillRect/>
          </a:stretch>
        </p:blipFill>
        <p:spPr>
          <a:xfrm>
            <a:off x="6220182" y="3661053"/>
            <a:ext cx="524113" cy="524113"/>
          </a:xfrm>
          <a:prstGeom prst="rect">
            <a:avLst/>
          </a:prstGeom>
        </p:spPr>
      </p:pic>
      <p:sp>
        <p:nvSpPr>
          <p:cNvPr id="8" name="Text 3"/>
          <p:cNvSpPr/>
          <p:nvPr/>
        </p:nvSpPr>
        <p:spPr>
          <a:xfrm>
            <a:off x="6220182" y="4394835"/>
            <a:ext cx="2466737" cy="308372"/>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Reporting</a:t>
            </a:r>
            <a:endParaRPr lang="en-US" sz="1900" dirty="0"/>
          </a:p>
        </p:txBody>
      </p:sp>
      <p:sp>
        <p:nvSpPr>
          <p:cNvPr id="9" name="Text 4"/>
          <p:cNvSpPr/>
          <p:nvPr/>
        </p:nvSpPr>
        <p:spPr>
          <a:xfrm>
            <a:off x="6220182" y="4828937"/>
            <a:ext cx="7676436" cy="670798"/>
          </a:xfrm>
          <a:prstGeom prst="rect">
            <a:avLst/>
          </a:prstGeom>
          <a:noFill/>
          <a:ln/>
        </p:spPr>
        <p:txBody>
          <a:bodyPr wrap="squar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The CRPC can generate reports for various stakeholders, providing insights into placement performance and trends.</a:t>
            </a:r>
            <a:endParaRPr lang="en-US" sz="1650" dirty="0"/>
          </a:p>
        </p:txBody>
      </p:sp>
      <p:pic>
        <p:nvPicPr>
          <p:cNvPr id="10" name="Image 3" descr="preencoded.png"/>
          <p:cNvPicPr>
            <a:picLocks noChangeAspect="1"/>
          </p:cNvPicPr>
          <p:nvPr/>
        </p:nvPicPr>
        <p:blipFill>
          <a:blip r:embed="rId6"/>
          <a:stretch>
            <a:fillRect/>
          </a:stretch>
        </p:blipFill>
        <p:spPr>
          <a:xfrm>
            <a:off x="6220182" y="6128742"/>
            <a:ext cx="524113" cy="524113"/>
          </a:xfrm>
          <a:prstGeom prst="rect">
            <a:avLst/>
          </a:prstGeom>
        </p:spPr>
      </p:pic>
      <p:sp>
        <p:nvSpPr>
          <p:cNvPr id="11" name="Text 5"/>
          <p:cNvSpPr/>
          <p:nvPr/>
        </p:nvSpPr>
        <p:spPr>
          <a:xfrm>
            <a:off x="6220182" y="6862524"/>
            <a:ext cx="2466737" cy="308372"/>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Placement Calendar</a:t>
            </a:r>
            <a:endParaRPr lang="en-US" sz="1900" dirty="0"/>
          </a:p>
        </p:txBody>
      </p:sp>
      <p:sp>
        <p:nvSpPr>
          <p:cNvPr id="12" name="Text 6"/>
          <p:cNvSpPr/>
          <p:nvPr/>
        </p:nvSpPr>
        <p:spPr>
          <a:xfrm>
            <a:off x="6220182" y="7296626"/>
            <a:ext cx="7676436" cy="335399"/>
          </a:xfrm>
          <a:prstGeom prst="rect">
            <a:avLst/>
          </a:prstGeom>
          <a:noFill/>
          <a:ln/>
        </p:spPr>
        <p:txBody>
          <a:bodyPr wrap="none" lIns="0" tIns="0" rIns="0" bIns="0" rtlCol="0" anchor="t"/>
          <a:lstStyle/>
          <a:p>
            <a:pPr marL="0" indent="0" algn="l">
              <a:lnSpc>
                <a:spcPts val="2600"/>
              </a:lnSpc>
              <a:buNone/>
            </a:pPr>
            <a:r>
              <a:rPr lang="en-US" sz="1650" kern="0" spc="-33" dirty="0">
                <a:solidFill>
                  <a:srgbClr val="272525"/>
                </a:solidFill>
                <a:latin typeface="Source Sans Pro" pitchFamily="34" charset="0"/>
                <a:ea typeface="Source Sans Pro" pitchFamily="34" charset="-122"/>
                <a:cs typeface="Source Sans Pro" pitchFamily="34" charset="-120"/>
              </a:rPr>
              <a:t>The CRPC can manage the placement calendar, scheduling events,  job posts and deadlines.</a:t>
            </a:r>
            <a:endParaRPr lang="en-US" sz="1650" dirty="0"/>
          </a:p>
        </p:txBody>
      </p:sp>
      <p:pic>
        <p:nvPicPr>
          <p:cNvPr id="14" name="Picture 13">
            <a:extLst>
              <a:ext uri="{FF2B5EF4-FFF2-40B4-BE49-F238E27FC236}">
                <a16:creationId xmlns:a16="http://schemas.microsoft.com/office/drawing/2014/main" id="{613B7682-B43D-E9CA-939C-91C0AA015D0F}"/>
              </a:ext>
            </a:extLst>
          </p:cNvPr>
          <p:cNvPicPr>
            <a:picLocks noChangeAspect="1"/>
          </p:cNvPicPr>
          <p:nvPr/>
        </p:nvPicPr>
        <p:blipFill>
          <a:blip r:embed="rId7"/>
          <a:stretch>
            <a:fillRect/>
          </a:stretch>
        </p:blipFill>
        <p:spPr>
          <a:xfrm>
            <a:off x="0" y="0"/>
            <a:ext cx="3934374" cy="16290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881</Words>
  <Application>Microsoft Office PowerPoint</Application>
  <PresentationFormat>Custom</PresentationFormat>
  <Paragraphs>124</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Source Sans Pro</vt:lpstr>
      <vt:lpstr>Source Serif Pro Semi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Shubham Verma</cp:lastModifiedBy>
  <cp:revision>2</cp:revision>
  <dcterms:created xsi:type="dcterms:W3CDTF">2024-12-14T16:07:52Z</dcterms:created>
  <dcterms:modified xsi:type="dcterms:W3CDTF">2025-05-23T14:41:11Z</dcterms:modified>
</cp:coreProperties>
</file>